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Gill Sans"/>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Vignesh Lakshman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illSans-regular.fntdata"/><Relationship Id="rId20" Type="http://schemas.openxmlformats.org/officeDocument/2006/relationships/slide" Target="slides/slide13.xml"/><Relationship Id="rId41" Type="http://schemas.openxmlformats.org/officeDocument/2006/relationships/font" Target="fonts/GillSans-bold.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29T23:17:50.278">
    <p:pos x="271" y="568"/>
    <p:text>need to expand/ change this a bit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72c8edfb08_2_390:notes"/>
          <p:cNvSpPr txBox="1"/>
          <p:nvPr>
            <p:ph idx="1" type="body"/>
          </p:nvPr>
        </p:nvSpPr>
        <p:spPr>
          <a:xfrm>
            <a:off x="685801" y="4343408"/>
            <a:ext cx="5486399" cy="411480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72c8edfb08_2_390:notes"/>
          <p:cNvSpPr/>
          <p:nvPr>
            <p:ph idx="2" type="sldImg"/>
          </p:nvPr>
        </p:nvSpPr>
        <p:spPr>
          <a:xfrm>
            <a:off x="1737272" y="685538"/>
            <a:ext cx="3385799" cy="34297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ab4440391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ab4440391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72c8edfb08_2_385:notes"/>
          <p:cNvSpPr txBox="1"/>
          <p:nvPr>
            <p:ph idx="1" type="body"/>
          </p:nvPr>
        </p:nvSpPr>
        <p:spPr>
          <a:xfrm>
            <a:off x="685801" y="4343408"/>
            <a:ext cx="5486399" cy="4114808"/>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solidFill>
                  <a:schemeClr val="dk1"/>
                </a:solidFill>
              </a:rPr>
              <a:t>The first paper is Flamingo: … by Jean-Baptise Alaric and co-authors from deepmind, published in 2022.</a:t>
            </a:r>
            <a:endParaRPr>
              <a:solidFill>
                <a:schemeClr val="dk1"/>
              </a:solidFill>
            </a:endParaRPr>
          </a:p>
          <a:p>
            <a:pPr indent="0" lvl="0" marL="0" rtl="0" algn="l">
              <a:spcBef>
                <a:spcPts val="360"/>
              </a:spcBef>
              <a:spcAft>
                <a:spcPts val="0"/>
              </a:spcAft>
              <a:buClr>
                <a:schemeClr val="dk1"/>
              </a:buClr>
              <a:buSzPts val="1100"/>
              <a:buFont typeface="Arial"/>
              <a:buNone/>
            </a:pPr>
            <a:br>
              <a:rPr b="1" lang="en">
                <a:solidFill>
                  <a:schemeClr val="dk1"/>
                </a:solidFill>
              </a:rPr>
            </a:br>
            <a:r>
              <a:rPr lang="en">
                <a:solidFill>
                  <a:schemeClr val="dk1"/>
                </a:solidFill>
              </a:rPr>
              <a:t>Flamingo is a multimodal model that combines vision and language for few-shot learning, enabling robust performance across diverse tasks without task-specific fine-tuning.</a:t>
            </a:r>
            <a:endParaRPr>
              <a:solidFill>
                <a:schemeClr val="dk1"/>
              </a:solidFill>
            </a:endParaRPr>
          </a:p>
          <a:p>
            <a:pPr indent="0" lvl="0" marL="0" rtl="0" algn="l">
              <a:spcBef>
                <a:spcPts val="360"/>
              </a:spcBef>
              <a:spcAft>
                <a:spcPts val="0"/>
              </a:spcAft>
              <a:buClr>
                <a:schemeClr val="dk1"/>
              </a:buClr>
              <a:buSzPts val="1100"/>
              <a:buFont typeface="Arial"/>
              <a:buNone/>
            </a:pPr>
            <a:r>
              <a:t/>
            </a:r>
            <a:endParaRPr b="1">
              <a:solidFill>
                <a:schemeClr val="dk1"/>
              </a:solidFill>
            </a:endParaRPr>
          </a:p>
          <a:p>
            <a:pPr indent="0" lvl="0" marL="0" rtl="0" algn="l">
              <a:spcBef>
                <a:spcPts val="360"/>
              </a:spcBef>
              <a:spcAft>
                <a:spcPts val="0"/>
              </a:spcAft>
              <a:buClr>
                <a:schemeClr val="dk1"/>
              </a:buClr>
              <a:buSzPts val="1100"/>
              <a:buFont typeface="Arial"/>
              <a:buNone/>
            </a:pPr>
            <a:r>
              <a:rPr b="1" lang="en">
                <a:solidFill>
                  <a:schemeClr val="dk1"/>
                </a:solidFill>
              </a:rPr>
              <a:t>Motivation:</a:t>
            </a:r>
            <a:endParaRPr>
              <a:solidFill>
                <a:schemeClr val="dk1"/>
              </a:solidFill>
            </a:endParaRPr>
          </a:p>
          <a:p>
            <a:pPr indent="-298450" lvl="0" marL="457200" rtl="0" algn="l">
              <a:spcBef>
                <a:spcPts val="360"/>
              </a:spcBef>
              <a:spcAft>
                <a:spcPts val="0"/>
              </a:spcAft>
              <a:buClr>
                <a:schemeClr val="dk1"/>
              </a:buClr>
              <a:buSzPts val="1100"/>
              <a:buChar char="●"/>
            </a:pPr>
            <a:r>
              <a:rPr lang="en">
                <a:solidFill>
                  <a:schemeClr val="dk1"/>
                </a:solidFill>
              </a:rPr>
              <a:t>Traditional visual models require task specific fine tuning which in turn require large annotated datasets, per task hyperparameter tuning and also manual labeling making the process very computationally expensive. </a:t>
            </a:r>
            <a:endParaRPr>
              <a:solidFill>
                <a:schemeClr val="dk1"/>
              </a:solidFill>
            </a:endParaRPr>
          </a:p>
          <a:p>
            <a:pPr indent="0" lvl="0" marL="0" rtl="0" algn="l">
              <a:spcBef>
                <a:spcPts val="360"/>
              </a:spcBef>
              <a:spcAft>
                <a:spcPts val="0"/>
              </a:spcAft>
              <a:buNone/>
            </a:pPr>
            <a:r>
              <a:rPr lang="en">
                <a:solidFill>
                  <a:schemeClr val="dk1"/>
                </a:solidFill>
              </a:rPr>
              <a:t>There were some state of the art models that like CLIP, ALIGN which explored zero shot learning which did pretty well on close-ended tasks however could not generalize over open-ended tasks such as Visual-question answering, image captioning etc. This was because they were very good at selecting appropriate (image, text) pairs from predefined list of categories however they could not generate text. </a:t>
            </a:r>
            <a:endParaRPr>
              <a:solidFill>
                <a:schemeClr val="dk1"/>
              </a:solidFill>
            </a:endParaRPr>
          </a:p>
          <a:p>
            <a:pPr indent="0" lvl="0" marL="0" rtl="0" algn="l">
              <a:spcBef>
                <a:spcPts val="360"/>
              </a:spcBef>
              <a:spcAft>
                <a:spcPts val="0"/>
              </a:spcAft>
              <a:buNone/>
            </a:pPr>
            <a:r>
              <a:rPr lang="en">
                <a:solidFill>
                  <a:schemeClr val="dk1"/>
                </a:solidFill>
              </a:rPr>
              <a:t>So the authors explored if we could train a multimodal model to work well in a few shot learning regime just from a handful of examples with minimum computation. Here are a few examples of various tasks handled by flamingo: ….</a:t>
            </a:r>
            <a:endParaRPr>
              <a:solidFill>
                <a:schemeClr val="dk1"/>
              </a:solidFill>
            </a:endParaRPr>
          </a:p>
          <a:p>
            <a:pPr indent="0" lvl="0" marL="0" rtl="0" algn="l">
              <a:spcBef>
                <a:spcPts val="360"/>
              </a:spcBef>
              <a:spcAft>
                <a:spcPts val="0"/>
              </a:spcAft>
              <a:buNone/>
            </a:pPr>
            <a:r>
              <a:t/>
            </a:r>
            <a:endParaRPr>
              <a:solidFill>
                <a:schemeClr val="dk1"/>
              </a:solidFill>
            </a:endParaRPr>
          </a:p>
          <a:p>
            <a:pPr indent="0" lvl="0" marL="457200" rtl="0" algn="l">
              <a:spcBef>
                <a:spcPts val="360"/>
              </a:spcBef>
              <a:spcAft>
                <a:spcPts val="0"/>
              </a:spcAft>
              <a:buNone/>
            </a:pPr>
            <a:r>
              <a:t/>
            </a:r>
            <a:endParaRPr>
              <a:solidFill>
                <a:schemeClr val="dk1"/>
              </a:solidFill>
            </a:endParaRPr>
          </a:p>
        </p:txBody>
      </p:sp>
      <p:sp>
        <p:nvSpPr>
          <p:cNvPr id="309" name="Google Shape;309;g172c8edfb08_2_385:notes"/>
          <p:cNvSpPr/>
          <p:nvPr>
            <p:ph idx="2" type="sldImg"/>
          </p:nvPr>
        </p:nvSpPr>
        <p:spPr>
          <a:xfrm>
            <a:off x="1737272" y="685538"/>
            <a:ext cx="3385799" cy="34297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a656e728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a656e728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rgbClr val="00144D"/>
                </a:solidFill>
              </a:rPr>
              <a:t>This paper addresses three challenges, the first one being </a:t>
            </a:r>
            <a:r>
              <a:rPr lang="en">
                <a:solidFill>
                  <a:srgbClr val="00144D"/>
                </a:solidFill>
              </a:rPr>
              <a:t>bridging</a:t>
            </a:r>
            <a:r>
              <a:rPr lang="en">
                <a:solidFill>
                  <a:srgbClr val="00144D"/>
                </a:solidFill>
              </a:rPr>
              <a:t> powerful pretrained vision </a:t>
            </a:r>
            <a:r>
              <a:rPr lang="en">
                <a:solidFill>
                  <a:srgbClr val="00144D"/>
                </a:solidFill>
              </a:rPr>
              <a:t>only and language only models.</a:t>
            </a:r>
            <a:endParaRPr>
              <a:solidFill>
                <a:srgbClr val="00144D"/>
              </a:solidFill>
            </a:endParaRPr>
          </a:p>
          <a:p>
            <a:pPr indent="0" lvl="0" marL="0" rtl="0" algn="l">
              <a:lnSpc>
                <a:spcPct val="115000"/>
              </a:lnSpc>
              <a:spcBef>
                <a:spcPts val="0"/>
              </a:spcBef>
              <a:spcAft>
                <a:spcPts val="0"/>
              </a:spcAft>
              <a:buNone/>
            </a:pPr>
            <a:r>
              <a:t/>
            </a:r>
            <a:endParaRPr>
              <a:solidFill>
                <a:srgbClr val="00144D"/>
              </a:solidFill>
            </a:endParaRPr>
          </a:p>
          <a:p>
            <a:pPr indent="0" lvl="0" marL="0" rtl="0" algn="l">
              <a:lnSpc>
                <a:spcPct val="115000"/>
              </a:lnSpc>
              <a:spcBef>
                <a:spcPts val="0"/>
              </a:spcBef>
              <a:spcAft>
                <a:spcPts val="0"/>
              </a:spcAft>
              <a:buNone/>
            </a:pPr>
            <a:r>
              <a:rPr lang="en">
                <a:solidFill>
                  <a:schemeClr val="dk1"/>
                </a:solidFill>
              </a:rPr>
              <a:t>The authors saw that in principle visual tasks are also text prediction problems with visual input conditioning, they wanted to build a model capable of these tasks with large scale pretraining. </a:t>
            </a:r>
            <a:r>
              <a:rPr b="1" lang="en">
                <a:solidFill>
                  <a:srgbClr val="00144D"/>
                </a:solidFill>
              </a:rPr>
              <a:t> </a:t>
            </a:r>
            <a:endParaRPr b="1">
              <a:solidFill>
                <a:srgbClr val="149E7B"/>
              </a:solidFill>
            </a:endParaRPr>
          </a:p>
          <a:p>
            <a:pPr indent="0" lvl="0" marL="0" rtl="0" algn="l">
              <a:lnSpc>
                <a:spcPct val="115000"/>
              </a:lnSpc>
              <a:spcBef>
                <a:spcPts val="0"/>
              </a:spcBef>
              <a:spcAft>
                <a:spcPts val="0"/>
              </a:spcAft>
              <a:buNone/>
            </a:pPr>
            <a:r>
              <a:rPr lang="en">
                <a:solidFill>
                  <a:srgbClr val="00144D"/>
                </a:solidFill>
              </a:rPr>
              <a:t>So we start from a pretrained</a:t>
            </a:r>
            <a:r>
              <a:rPr b="1" lang="en">
                <a:solidFill>
                  <a:srgbClr val="00144D"/>
                </a:solidFill>
              </a:rPr>
              <a:t> </a:t>
            </a:r>
            <a:r>
              <a:rPr lang="en">
                <a:solidFill>
                  <a:srgbClr val="00144D"/>
                </a:solidFill>
              </a:rPr>
              <a:t>language model, here chinchilla family was used. However Text-only model has no built-in way to incorporate input from other modalities.</a:t>
            </a:r>
            <a:endParaRPr>
              <a:solidFill>
                <a:srgbClr val="00144D"/>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00144D"/>
              </a:solidFill>
            </a:endParaRPr>
          </a:p>
          <a:p>
            <a:pPr indent="0" lvl="0" marL="0" rtl="0" algn="l">
              <a:lnSpc>
                <a:spcPct val="115000"/>
              </a:lnSpc>
              <a:spcBef>
                <a:spcPts val="0"/>
              </a:spcBef>
              <a:spcAft>
                <a:spcPts val="0"/>
              </a:spcAft>
              <a:buNone/>
            </a:pPr>
            <a:r>
              <a:rPr lang="en">
                <a:solidFill>
                  <a:srgbClr val="00144D"/>
                </a:solidFill>
              </a:rPr>
              <a:t>Flamingo uses interleaved gated cross-attention</a:t>
            </a:r>
            <a:r>
              <a:rPr lang="en">
                <a:solidFill>
                  <a:srgbClr val="EC5C07"/>
                </a:solidFill>
              </a:rPr>
              <a:t> </a:t>
            </a:r>
            <a:r>
              <a:rPr lang="en">
                <a:solidFill>
                  <a:srgbClr val="00144D"/>
                </a:solidFill>
              </a:rPr>
              <a:t>layers with language-only self-attention layers kept frozen during multimodal training. Each gated block includes cross attention layer with (key, value) derived from visual inputs while queries derived from language inputs. Here Tanh gates are used to preserve the original language model behavior at initialization. At initialization, When α=0, the value of tanh(0)=0.  This completely blocks the visual input, ensuring the language model functions as it would in its original, pretrained state. As training progresses and α learns task-specific values, tanh(α) gradually adjusts the flow of information.</a:t>
            </a:r>
            <a:endParaRPr>
              <a:solidFill>
                <a:srgbClr val="00144D"/>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0144D"/>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63348e4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d63348e4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challenge addressed by the authors is </a:t>
            </a:r>
            <a:r>
              <a:rPr lang="en"/>
              <a:t>unified handling of images and videos. </a:t>
            </a:r>
            <a:r>
              <a:rPr lang="en">
                <a:solidFill>
                  <a:srgbClr val="44464B"/>
                </a:solidFill>
              </a:rPr>
              <a:t>Both image and video inputs are high dimensional. Flattening these inputs into 1-D sequences as is done in text generation, is computationally expensive. It is made worse by the quadratic cost of self-attention layers</a:t>
            </a:r>
            <a:endParaRPr>
              <a:solidFill>
                <a:srgbClr val="44464B"/>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44464B"/>
                </a:solidFill>
              </a:rPr>
              <a:t>For this reason, flamingo uses a perceiver-resampler processes inputs into fixed visual tokens, in our paper it was 64. Here we can see that video frames are fed to frozen vision encoder which outputs variable number of features which are then incorporated with temporal encodings for videos to capture the sequential relation between the frames and flattened as key,value inputs and then combined with learned latent queries through attention and then fed to fed forward layer to get a fixed number of visual tokens. </a:t>
            </a:r>
            <a:endParaRPr>
              <a:solidFill>
                <a:srgbClr val="44464B"/>
              </a:solidFill>
              <a:latin typeface="Gill Sans"/>
              <a:ea typeface="Gill Sans"/>
              <a:cs typeface="Gill Sans"/>
              <a:sym typeface="Gill Sans"/>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a8851cd2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1a8851cd2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a:t>
            </a:r>
            <a:r>
              <a:rPr lang="en"/>
              <a:t>challenge</a:t>
            </a:r>
            <a:r>
              <a:rPr lang="en"/>
              <a:t> that was addressed by the authors was that </a:t>
            </a:r>
            <a:r>
              <a:rPr lang="en">
                <a:solidFill>
                  <a:srgbClr val="44464B"/>
                </a:solidFill>
              </a:rPr>
              <a:t>t</a:t>
            </a:r>
            <a:r>
              <a:rPr lang="en">
                <a:solidFill>
                  <a:srgbClr val="44464B"/>
                </a:solidFill>
              </a:rPr>
              <a:t>he existing (image, text) datasets used by CLIP or ALIGN were not general enough for few shot learning as discussed before. So it was proposed to scrape web pages for interleaved images and text however these pairs are often exhibit weak relationship making them less effective. </a:t>
            </a:r>
            <a:endParaRPr>
              <a:solidFill>
                <a:srgbClr val="44464B"/>
              </a:solidFill>
            </a:endParaRPr>
          </a:p>
          <a:p>
            <a:pPr indent="0" lvl="0" marL="0" rtl="0" algn="l">
              <a:spcBef>
                <a:spcPts val="360"/>
              </a:spcBef>
              <a:spcAft>
                <a:spcPts val="0"/>
              </a:spcAft>
              <a:buNone/>
            </a:pPr>
            <a:r>
              <a:rPr lang="en">
                <a:solidFill>
                  <a:srgbClr val="44464B"/>
                </a:solidFill>
              </a:rPr>
              <a:t>Thus it was proposed that in flamingo will use combination of web scraping with existing paired (image, text) and (video, text) datasets</a:t>
            </a:r>
            <a:endParaRPr>
              <a:solidFill>
                <a:srgbClr val="44464B"/>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615bf36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d615bf36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complete architecture of flamingo wherein input is interleaved visual and text data to get the output of free form text data. </a:t>
            </a:r>
            <a:endParaRPr/>
          </a:p>
          <a:p>
            <a:pPr indent="0" lvl="0" marL="0" rtl="0" algn="l">
              <a:spcBef>
                <a:spcPts val="0"/>
              </a:spcBef>
              <a:spcAft>
                <a:spcPts val="0"/>
              </a:spcAft>
              <a:buNone/>
            </a:pPr>
            <a:r>
              <a:rPr lang="en"/>
              <a:t>Here, for example, the input of the image of a dog </a:t>
            </a:r>
            <a:r>
              <a:rPr lang="en"/>
              <a:t>with</a:t>
            </a:r>
            <a:r>
              <a:rPr lang="en"/>
              <a:t> the description followed by the image of a cat with partial text “This is” is given as an input in two ways. </a:t>
            </a:r>
            <a:r>
              <a:rPr lang="en"/>
              <a:t>The input text is processed to include placeholders for the images,</a:t>
            </a:r>
            <a:r>
              <a:rPr lang="en"/>
              <a:t> which translates to image tag This is a very cute dog. Image tag This is… and the images are also fed into the frozen pretrained vision encoders to get high dimensional features </a:t>
            </a:r>
            <a:r>
              <a:rPr lang="en"/>
              <a:t>and then passed through</a:t>
            </a:r>
            <a:r>
              <a:rPr lang="en"/>
              <a:t> perceiver resampler to get our visual tokens. Both are then fed into gated cross attention blocks. The cross-attention mechanism integrates the visual and textual data while preserving the original behavior of the frozen language model. </a:t>
            </a:r>
            <a:r>
              <a:rPr lang="en"/>
              <a:t>The combined representations are passed into the frozen language model (e.g., Chinchilla) </a:t>
            </a:r>
            <a:r>
              <a:rPr lang="en"/>
              <a:t>to get the final output of free-form text “a very serious cat.”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d63348e4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d63348e4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diagram illustrates how Flamingo processes input data. Each sequence consists of interleaved sequence of text y, sequence of images/videos x and the </a:t>
            </a:r>
            <a:r>
              <a:rPr lang="en"/>
              <a:t>sequence</a:t>
            </a:r>
            <a:r>
              <a:rPr lang="en"/>
              <a:t> indicating positions of images/videos in text.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Each image is processed independently by the Vision Encoder and Perceiver Resampler, which extracts fixed-size visual tokens.</a:t>
            </a:r>
            <a:endParaRPr/>
          </a:p>
          <a:p>
            <a:pPr indent="0" lvl="0" marL="0" rtl="0" algn="l">
              <a:lnSpc>
                <a:spcPct val="115000"/>
              </a:lnSpc>
              <a:spcBef>
                <a:spcPts val="1200"/>
              </a:spcBef>
              <a:spcAft>
                <a:spcPts val="0"/>
              </a:spcAft>
              <a:buClr>
                <a:schemeClr val="dk1"/>
              </a:buClr>
              <a:buSzPts val="1100"/>
              <a:buFont typeface="Arial"/>
              <a:buNone/>
            </a:pPr>
            <a:r>
              <a:rPr lang="en"/>
              <a:t>And here, the text is first tokenized</a:t>
            </a:r>
            <a:r>
              <a:rPr lang="en"/>
              <a:t>, and </a:t>
            </a:r>
            <a:r>
              <a:rPr lang="en"/>
              <a:t>special tokens like &lt;BOS&gt; (Beginning of Sequence) and &lt;EOC&gt; (End of Chunk) are added. &lt;image&gt; tags are also inserted to represent image locations. After tokenization, </a:t>
            </a:r>
            <a:r>
              <a:rPr lang="en">
                <a:solidFill>
                  <a:schemeClr val="dk1"/>
                </a:solidFill>
              </a:rPr>
              <a:t>t</a:t>
            </a:r>
            <a:r>
              <a:rPr lang="en">
                <a:solidFill>
                  <a:schemeClr val="dk1"/>
                </a:solidFill>
              </a:rPr>
              <a:t>o create appropriate mask, the authors designed a function Φ that assigns each text position, an integer between 1 and N which represents the index of image/video that appeared immediately before the sequence and If no visual data appears before it then a value of 0 is assigned. Τhis function is useful as it can be used to indicate which visual inputs can be used to predict the token at position L, when computing the likelihood expression.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t>The attention mechanism uses selective masking. For each text token, the model attends only to visual tokens corresponding to the preceding image or video. For instance, the dark blue areas show unmasked attention, while the light blue areas indicate masked regions. Although it seems restrictive, since the direct attention is only on a single image, there is still causal dependency on previous images due to causal self-attention in the text decoder.</a:t>
            </a:r>
            <a:endParaRPr/>
          </a:p>
          <a:p>
            <a:pPr indent="0" lvl="0" marL="0" rtl="0" algn="l">
              <a:lnSpc>
                <a:spcPct val="115000"/>
              </a:lnSpc>
              <a:spcBef>
                <a:spcPts val="1200"/>
              </a:spcBef>
              <a:spcAft>
                <a:spcPts val="0"/>
              </a:spcAft>
              <a:buClr>
                <a:schemeClr val="dk1"/>
              </a:buClr>
              <a:buSzPts val="1100"/>
              <a:buFont typeface="Arial"/>
              <a:buNone/>
            </a:pPr>
            <a:r>
              <a:rPr lang="en"/>
              <a:t>This ensures the model effectively captures the relationship between text and visual context with higher precision.</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a8851cd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1a8851cd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results demonstrated that flamingo outperformed the previous zero/few shot models across 16 benchmarks for a variety of tasks and even outperforming finetuned models over 6 benchmarks mainly used for visual question </a:t>
            </a:r>
            <a:r>
              <a:rPr lang="en"/>
              <a:t>answering and image captioning</a:t>
            </a:r>
            <a:r>
              <a:rPr lang="en"/>
              <a:t> tasks.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a8851cd2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a8851cd2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not the focus of the paper but the performance of finetuned flamingo was also observed wherein</a:t>
            </a:r>
            <a:endParaRPr/>
          </a:p>
          <a:p>
            <a:pPr indent="0" lvl="0" marL="0" rtl="0" algn="l">
              <a:spcBef>
                <a:spcPts val="0"/>
              </a:spcBef>
              <a:spcAft>
                <a:spcPts val="0"/>
              </a:spcAft>
              <a:buNone/>
            </a:pPr>
            <a:r>
              <a:rPr lang="en">
                <a:solidFill>
                  <a:srgbClr val="44464B"/>
                </a:solidFill>
              </a:rPr>
              <a:t>During fine-tuning, Flamingo keeps the language model layers frozen. The base vision encoder is also fine-tuned (unlike Flamingo pretraining). Hyperparameters are set by grid search on validation subsets of the training sets. Search over: learning rate, decay schedule, training steps, batch size, augmentation</a:t>
            </a:r>
            <a:endParaRPr>
              <a:solidFill>
                <a:srgbClr val="44464B"/>
              </a:solidFill>
            </a:endParaRPr>
          </a:p>
          <a:p>
            <a:pPr indent="0" lvl="0" marL="0" rtl="0" algn="l">
              <a:lnSpc>
                <a:spcPct val="115000"/>
              </a:lnSpc>
              <a:spcBef>
                <a:spcPts val="1200"/>
              </a:spcBef>
              <a:spcAft>
                <a:spcPts val="0"/>
              </a:spcAft>
              <a:buNone/>
            </a:pPr>
            <a:r>
              <a:rPr lang="en"/>
              <a:t>It was observed that fine-tuning significantly improved performance, especially for task-specific applications</a:t>
            </a:r>
            <a:endParaRPr/>
          </a:p>
          <a:p>
            <a:pPr indent="0" lvl="0" marL="0" rtl="0" algn="l">
              <a:lnSpc>
                <a:spcPct val="115000"/>
              </a:lnSpc>
              <a:spcBef>
                <a:spcPts val="1200"/>
              </a:spcBef>
              <a:spcAft>
                <a:spcPts val="1200"/>
              </a:spcAft>
              <a:buNone/>
            </a:pPr>
            <a:r>
              <a:rPr lang="en"/>
              <a:t>One of the key limitations identified in the study was that the hallucinations from the pretrained model were carried over to the open-ended tasks, affecting the reliability of responses in some scenarios.. Future works can be expanded to include other modalities such as audio since this was only focused on visual-text.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ab4440391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1ab4440391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a8ad933e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a8ad933e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6328cd5f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6328cd5f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d6328cd5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d6328cd5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d6328cd5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d6328cd5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ab7f21f0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ab7f21f0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1ab4440391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1ab4440391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1992db5375_1_10:notes"/>
          <p:cNvSpPr txBox="1"/>
          <p:nvPr>
            <p:ph idx="1" type="body"/>
          </p:nvPr>
        </p:nvSpPr>
        <p:spPr>
          <a:xfrm>
            <a:off x="685801" y="4343408"/>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JanusFlow, introduced in November 2024 by Yiyang Ma and collaborators from DeepSeek-AI, Peking University, The University of Hong Kong, and Tsinghua University, is a groundbreaking framework that unifies </a:t>
            </a:r>
            <a:r>
              <a:rPr b="1" lang="en">
                <a:solidFill>
                  <a:schemeClr val="dk1"/>
                </a:solidFill>
              </a:rPr>
              <a:t>autoregression</a:t>
            </a:r>
            <a:r>
              <a:rPr lang="en">
                <a:solidFill>
                  <a:schemeClr val="dk1"/>
                </a:solidFill>
              </a:rPr>
              <a:t> and </a:t>
            </a:r>
            <a:r>
              <a:rPr b="1" lang="en">
                <a:solidFill>
                  <a:schemeClr val="dk1"/>
                </a:solidFill>
              </a:rPr>
              <a:t>rectified flow</a:t>
            </a:r>
            <a:r>
              <a:rPr lang="en">
                <a:solidFill>
                  <a:schemeClr val="dk1"/>
                </a:solidFill>
              </a:rPr>
              <a:t> for multimodal understanding and generation. To understand its significance, let’s break down these terms. </a:t>
            </a:r>
            <a:r>
              <a:rPr b="1" lang="en">
                <a:solidFill>
                  <a:schemeClr val="dk1"/>
                </a:solidFill>
              </a:rPr>
              <a:t>Autoregression</a:t>
            </a:r>
            <a:r>
              <a:rPr lang="en">
                <a:solidFill>
                  <a:schemeClr val="dk1"/>
                </a:solidFill>
              </a:rPr>
              <a:t> is a predictive modeling technique where the model forecasts the next element in a sequence based on prior inputs. This process is common in tasks like text generation, where a model predicts the next word in a sentence by analyzing the context of the previous words. For example, given the phrase "The sun is," an autoregressive model might predict the next word to be "shining" or "rising," depending on the context. This ability to anticipate sequences is crucial for generating coherent and contextually relevant outputs.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Rectified flow</a:t>
            </a:r>
            <a:r>
              <a:rPr lang="en">
                <a:solidFill>
                  <a:schemeClr val="dk1"/>
                </a:solidFill>
              </a:rPr>
              <a:t>, on the other hand, is a method used in generative modeling to create structured outputs like images. It begins with random noise, which the model refines step by step into a meaningful representation. Imagine a sculptor starting with a rough block of marble and gradually chiseling it into a detailed statue. Similarly, rectified flow transforms randomness into coherent images by following mathematical guidelines, allowing JanusFlow to generate high-quality visuals from textual descriptions. This method simplifies the complex architectures often required for image generation while maintaining exceptional quality and precision.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of JanusFlow's key innovations is its use of </a:t>
            </a:r>
            <a:r>
              <a:rPr b="1" lang="en">
                <a:solidFill>
                  <a:schemeClr val="dk1"/>
                </a:solidFill>
              </a:rPr>
              <a:t>decoupled encoders</a:t>
            </a:r>
            <a:r>
              <a:rPr lang="en">
                <a:solidFill>
                  <a:schemeClr val="dk1"/>
                </a:solidFill>
              </a:rPr>
              <a:t>. In traditional multimodal systems, a single encoder is often tasked with handling both understanding and generation tasks. This can lead to interference, where the needs of one task, like understanding an image, conflict with the requirements of another task, such as generating a new image. JanusFlow solves this by assigning separate encoders to each task. This is akin to having two specialized translators—one for technical documents and another for poetry—ensuring each task is handled with optimal focus and accuracy. This separation enhances the model’s ability to perform both tasks at a high level without compromising on quality.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Another critical feature is </a:t>
            </a:r>
            <a:r>
              <a:rPr b="1" lang="en">
                <a:solidFill>
                  <a:schemeClr val="dk1"/>
                </a:solidFill>
              </a:rPr>
              <a:t>representation alignment</a:t>
            </a:r>
            <a:r>
              <a:rPr lang="en">
                <a:solidFill>
                  <a:schemeClr val="dk1"/>
                </a:solidFill>
              </a:rPr>
              <a:t>, which harmonizes the internal "thought processes" of the model's understanding and generation components. During training, JanusFlow ensures that the intermediate representations of data—essentially how the model internally interprets information—are aligned between the two tasks. This alignment results in outputs that are both contextually logical and visually consistent. For instance, when asked to generate an image of "a corgi blending into a nebula," JanusFlow not only produces a visually stunning image but also ensures that the generated image matches the described concept in both detail and essence.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capabilities of JanusFlow are best illustrated through examples. For </a:t>
            </a:r>
            <a:r>
              <a:rPr b="1" lang="en">
                <a:solidFill>
                  <a:schemeClr val="dk1"/>
                </a:solidFill>
              </a:rPr>
              <a:t>image generation</a:t>
            </a:r>
            <a:r>
              <a:rPr lang="en">
                <a:solidFill>
                  <a:schemeClr val="dk1"/>
                </a:solidFill>
              </a:rPr>
              <a:t>, it can create visuals such as a surreal corgi merging into a nebula, where vibrant cosmic colors blend seamlessly with the animal's features. It can also generate lifelike portraits, such as a depiction of Cleopatra with detailed features, realistic lighting, and cinematic effects. In high-fantasy scenarios, it can craft intricate scenes like a lone figure ascending temple steps, capturing the mood and complexity of such settings. On the </a:t>
            </a:r>
            <a:r>
              <a:rPr b="1" lang="en">
                <a:solidFill>
                  <a:schemeClr val="dk1"/>
                </a:solidFill>
              </a:rPr>
              <a:t>understanding side</a:t>
            </a:r>
            <a:r>
              <a:rPr lang="en">
                <a:solidFill>
                  <a:schemeClr val="dk1"/>
                </a:solidFill>
              </a:rPr>
              <a:t>, JanusFlow excels in tasks like identifying objects in images—for example, recognizing bananas, strawberries, and blueberries in a fruit display. It can interpret data visualizations, such as describing the key insights from a bar graph, or count objects, like identifying 11 penguins in a group photo.</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JanusFlow’s introduction marks a significant milestone in multimodal AI systems. By combining </a:t>
            </a:r>
            <a:r>
              <a:rPr b="1" lang="en">
                <a:solidFill>
                  <a:schemeClr val="dk1"/>
                </a:solidFill>
              </a:rPr>
              <a:t>autoregression</a:t>
            </a:r>
            <a:r>
              <a:rPr lang="en">
                <a:solidFill>
                  <a:schemeClr val="dk1"/>
                </a:solidFill>
              </a:rPr>
              <a:t> and </a:t>
            </a:r>
            <a:r>
              <a:rPr b="1" lang="en">
                <a:solidFill>
                  <a:schemeClr val="dk1"/>
                </a:solidFill>
              </a:rPr>
              <a:t>rectified flow</a:t>
            </a:r>
            <a:r>
              <a:rPr lang="en">
                <a:solidFill>
                  <a:schemeClr val="dk1"/>
                </a:solidFill>
              </a:rPr>
              <a:t> into a unified architecture, it simplifies traditionally complex designs while achieving state-of-the-art performance in both understanding and generation tasks. </a:t>
            </a:r>
            <a:endParaRPr/>
          </a:p>
        </p:txBody>
      </p:sp>
      <p:sp>
        <p:nvSpPr>
          <p:cNvPr id="422" name="Google Shape;422;g31992db5375_1_10:notes"/>
          <p:cNvSpPr/>
          <p:nvPr>
            <p:ph idx="2" type="sldImg"/>
          </p:nvPr>
        </p:nvSpPr>
        <p:spPr>
          <a:xfrm>
            <a:off x="1737272" y="685538"/>
            <a:ext cx="3385800" cy="3429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1a8e06756d_0_14:notes"/>
          <p:cNvSpPr txBox="1"/>
          <p:nvPr>
            <p:ph idx="1" type="body"/>
          </p:nvPr>
        </p:nvSpPr>
        <p:spPr>
          <a:xfrm>
            <a:off x="685801" y="4343408"/>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slide illustrates the architecture of </a:t>
            </a:r>
            <a:r>
              <a:rPr b="1" lang="en">
                <a:solidFill>
                  <a:schemeClr val="dk1"/>
                </a:solidFill>
              </a:rPr>
              <a:t>JanusFlow</a:t>
            </a:r>
            <a:r>
              <a:rPr lang="en">
                <a:solidFill>
                  <a:schemeClr val="dk1"/>
                </a:solidFill>
              </a:rPr>
              <a:t>, highlighting how it integrates </a:t>
            </a:r>
            <a:r>
              <a:rPr b="1" lang="en">
                <a:solidFill>
                  <a:schemeClr val="dk1"/>
                </a:solidFill>
              </a:rPr>
              <a:t>autoregressive modeling</a:t>
            </a:r>
            <a:r>
              <a:rPr lang="en">
                <a:solidFill>
                  <a:schemeClr val="dk1"/>
                </a:solidFill>
              </a:rPr>
              <a:t> for understanding and </a:t>
            </a:r>
            <a:r>
              <a:rPr b="1" lang="en">
                <a:solidFill>
                  <a:schemeClr val="dk1"/>
                </a:solidFill>
              </a:rPr>
              <a:t>rectified flow</a:t>
            </a:r>
            <a:r>
              <a:rPr lang="en">
                <a:solidFill>
                  <a:schemeClr val="dk1"/>
                </a:solidFill>
              </a:rPr>
              <a:t> for image generation into a single unified framework. The architecture is divided into two main components: </a:t>
            </a:r>
            <a:r>
              <a:rPr b="1" lang="en">
                <a:solidFill>
                  <a:schemeClr val="dk1"/>
                </a:solidFill>
              </a:rPr>
              <a:t>Understanding</a:t>
            </a:r>
            <a:r>
              <a:rPr lang="en">
                <a:solidFill>
                  <a:schemeClr val="dk1"/>
                </a:solidFill>
              </a:rPr>
              <a:t> and </a:t>
            </a:r>
            <a:r>
              <a:rPr b="1" lang="en">
                <a:solidFill>
                  <a:schemeClr val="dk1"/>
                </a:solidFill>
              </a:rPr>
              <a:t>Generation</a:t>
            </a:r>
            <a:r>
              <a:rPr lang="en">
                <a:solidFill>
                  <a:schemeClr val="dk1"/>
                </a:solidFill>
              </a:rPr>
              <a:t>, which work seamlessly together to handle multimodal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left side, the process for </a:t>
            </a:r>
            <a:r>
              <a:rPr b="1" lang="en">
                <a:solidFill>
                  <a:schemeClr val="dk1"/>
                </a:solidFill>
              </a:rPr>
              <a:t>visual understanding</a:t>
            </a:r>
            <a:r>
              <a:rPr lang="en">
                <a:solidFill>
                  <a:schemeClr val="dk1"/>
                </a:solidFill>
              </a:rPr>
              <a:t> is shown, relying on an </a:t>
            </a:r>
            <a:r>
              <a:rPr b="1" lang="en">
                <a:solidFill>
                  <a:schemeClr val="dk1"/>
                </a:solidFill>
              </a:rPr>
              <a:t>autoregressive approach</a:t>
            </a:r>
            <a:r>
              <a:rPr lang="en">
                <a:solidFill>
                  <a:schemeClr val="dk1"/>
                </a:solidFill>
              </a:rPr>
              <a:t>. This starts with a clean image that is fed into the </a:t>
            </a:r>
            <a:r>
              <a:rPr b="1" lang="en">
                <a:solidFill>
                  <a:schemeClr val="dk1"/>
                </a:solidFill>
              </a:rPr>
              <a:t>Understanding Encoder (f_enc)</a:t>
            </a:r>
            <a:r>
              <a:rPr lang="en">
                <a:solidFill>
                  <a:schemeClr val="dk1"/>
                </a:solidFill>
              </a:rPr>
              <a:t>. The encoder extracts meaningful features from the image and transforms them into a format that can be processed by the model. Simultaneously, an </a:t>
            </a:r>
            <a:r>
              <a:rPr b="1" lang="en">
                <a:solidFill>
                  <a:schemeClr val="dk1"/>
                </a:solidFill>
              </a:rPr>
              <a:t>understanding prompt</a:t>
            </a:r>
            <a:r>
              <a:rPr lang="en">
                <a:solidFill>
                  <a:schemeClr val="dk1"/>
                </a:solidFill>
              </a:rPr>
              <a:t>, such as text describing the task, is tokenized into discrete elements. Both the encoded image features and the tokenized text are passed into the </a:t>
            </a:r>
            <a:r>
              <a:rPr b="1" lang="en">
                <a:solidFill>
                  <a:schemeClr val="dk1"/>
                </a:solidFill>
              </a:rPr>
              <a:t>Large Language Model (LLM)</a:t>
            </a:r>
            <a:r>
              <a:rPr lang="en">
                <a:solidFill>
                  <a:schemeClr val="dk1"/>
                </a:solidFill>
              </a:rPr>
              <a:t>, which predicts the next token in the sequence based on the given inputs. This autoregressive mechanism allows the model to generate a textual response step by step, such as a description of the image or answers to specific visual questions. The response is finally de-tokenized into human-readable text.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right side depicts the </a:t>
            </a:r>
            <a:r>
              <a:rPr b="1" lang="en">
                <a:solidFill>
                  <a:schemeClr val="dk1"/>
                </a:solidFill>
              </a:rPr>
              <a:t>image generation pipeline</a:t>
            </a:r>
            <a:r>
              <a:rPr lang="en">
                <a:solidFill>
                  <a:schemeClr val="dk1"/>
                </a:solidFill>
              </a:rPr>
              <a:t>, which employs </a:t>
            </a:r>
            <a:r>
              <a:rPr b="1" lang="en">
                <a:solidFill>
                  <a:schemeClr val="dk1"/>
                </a:solidFill>
              </a:rPr>
              <a:t>rectified flow</a:t>
            </a:r>
            <a:r>
              <a:rPr lang="en">
                <a:solidFill>
                  <a:schemeClr val="dk1"/>
                </a:solidFill>
              </a:rPr>
              <a:t>, a generative modeling technique. The process begins with a noisy image, represented as a latent vector, which is essentially random noise. Alongside this, a </a:t>
            </a:r>
            <a:r>
              <a:rPr b="1" lang="en">
                <a:solidFill>
                  <a:schemeClr val="dk1"/>
                </a:solidFill>
              </a:rPr>
              <a:t>generation prompt</a:t>
            </a:r>
            <a:r>
              <a:rPr lang="en">
                <a:solidFill>
                  <a:schemeClr val="dk1"/>
                </a:solidFill>
              </a:rPr>
              <a:t>, such as a textual description of the desired image, is tokenized and used to guide the generation. The noisy input is processed by the </a:t>
            </a:r>
            <a:r>
              <a:rPr b="1" lang="en">
                <a:solidFill>
                  <a:schemeClr val="dk1"/>
                </a:solidFill>
              </a:rPr>
              <a:t>Generation Encoder (g_enc)</a:t>
            </a:r>
            <a:r>
              <a:rPr lang="en">
                <a:solidFill>
                  <a:schemeClr val="dk1"/>
                </a:solidFill>
              </a:rPr>
              <a:t>, and the </a:t>
            </a:r>
            <a:r>
              <a:rPr b="1" lang="en">
                <a:solidFill>
                  <a:schemeClr val="dk1"/>
                </a:solidFill>
              </a:rPr>
              <a:t>Generation Decoder (g_dec)</a:t>
            </a:r>
            <a:r>
              <a:rPr lang="en">
                <a:solidFill>
                  <a:schemeClr val="dk1"/>
                </a:solidFill>
              </a:rPr>
              <a:t> predicts the next step in refining the noise. The model uses a mathematical function called velocity to iteratively transform the noise into a coherent image. This iterative refinement continues until the noise evolves into a fully realized image that matches the input prompt.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integration of both processes within the </a:t>
            </a:r>
            <a:r>
              <a:rPr b="1" lang="en">
                <a:solidFill>
                  <a:schemeClr val="dk1"/>
                </a:solidFill>
              </a:rPr>
              <a:t>Large Language Model</a:t>
            </a:r>
            <a:r>
              <a:rPr lang="en">
                <a:solidFill>
                  <a:schemeClr val="dk1"/>
                </a:solidFill>
              </a:rPr>
              <a:t> is central to JanusFlow’s architecture. By using task-specific encoders and decoders, the model optimizes for both understanding and generation while avoiding interference between the tasks. The decoupled design allows the model to achieve high performance in each domain, whether it’s describing visual content or creating high-quality, semantically accurate images.</a:t>
            </a:r>
            <a:endParaRPr>
              <a:solidFill>
                <a:schemeClr val="dk1"/>
              </a:solidFill>
            </a:endParaRPr>
          </a:p>
          <a:p>
            <a:pPr indent="0" lvl="0" marL="0" rtl="0" algn="l">
              <a:lnSpc>
                <a:spcPct val="115000"/>
              </a:lnSpc>
              <a:spcBef>
                <a:spcPts val="1200"/>
              </a:spcBef>
              <a:spcAft>
                <a:spcPts val="1200"/>
              </a:spcAft>
              <a:buNone/>
            </a:pPr>
            <a:r>
              <a:t/>
            </a:r>
            <a:endParaRPr/>
          </a:p>
        </p:txBody>
      </p:sp>
      <p:sp>
        <p:nvSpPr>
          <p:cNvPr id="431" name="Google Shape;431;g31a8e06756d_0_14:notes"/>
          <p:cNvSpPr/>
          <p:nvPr>
            <p:ph idx="2" type="sldImg"/>
          </p:nvPr>
        </p:nvSpPr>
        <p:spPr>
          <a:xfrm>
            <a:off x="1737272" y="685538"/>
            <a:ext cx="3385800" cy="3429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a8e06756d_0_22:notes"/>
          <p:cNvSpPr txBox="1"/>
          <p:nvPr>
            <p:ph idx="1" type="body"/>
          </p:nvPr>
        </p:nvSpPr>
        <p:spPr>
          <a:xfrm>
            <a:off x="685801" y="4343408"/>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"JanusFlow Training" slide illustrates the three stages of training in the framework: </a:t>
            </a:r>
            <a:r>
              <a:rPr b="1" lang="en">
                <a:solidFill>
                  <a:schemeClr val="dk1"/>
                </a:solidFill>
              </a:rPr>
              <a:t>Adaptation</a:t>
            </a:r>
            <a:r>
              <a:rPr lang="en">
                <a:solidFill>
                  <a:schemeClr val="dk1"/>
                </a:solidFill>
              </a:rPr>
              <a:t>, </a:t>
            </a:r>
            <a:r>
              <a:rPr b="1" lang="en">
                <a:solidFill>
                  <a:schemeClr val="dk1"/>
                </a:solidFill>
              </a:rPr>
              <a:t>Unified Pre-Training</a:t>
            </a:r>
            <a:r>
              <a:rPr lang="en">
                <a:solidFill>
                  <a:schemeClr val="dk1"/>
                </a:solidFill>
              </a:rPr>
              <a:t>, and </a:t>
            </a:r>
            <a:r>
              <a:rPr b="1" lang="en">
                <a:solidFill>
                  <a:schemeClr val="dk1"/>
                </a:solidFill>
              </a:rPr>
              <a:t>Supervised Fine-Tuning</a:t>
            </a:r>
            <a:r>
              <a:rPr lang="en">
                <a:solidFill>
                  <a:schemeClr val="dk1"/>
                </a:solidFill>
              </a:rPr>
              <a:t>. These stages are carefully designed to progressively build the model’s capability to handle complex multimodal tasks, starting from initialization to task-specific optimization.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a:t>
            </a:r>
            <a:r>
              <a:rPr b="1" lang="en">
                <a:solidFill>
                  <a:schemeClr val="dk1"/>
                </a:solidFill>
              </a:rPr>
              <a:t>Stage 1: Adaptation</a:t>
            </a:r>
            <a:r>
              <a:rPr lang="en">
                <a:solidFill>
                  <a:schemeClr val="dk1"/>
                </a:solidFill>
              </a:rPr>
              <a:t>, the focus is on initializing the components of the system and aligning them with the central </a:t>
            </a:r>
            <a:r>
              <a:rPr b="1" lang="en">
                <a:solidFill>
                  <a:schemeClr val="dk1"/>
                </a:solidFill>
              </a:rPr>
              <a:t>Large Language Model (LLM)</a:t>
            </a:r>
            <a:r>
              <a:rPr lang="en">
                <a:solidFill>
                  <a:schemeClr val="dk1"/>
                </a:solidFill>
              </a:rPr>
              <a:t>. The </a:t>
            </a:r>
            <a:r>
              <a:rPr b="1" lang="en">
                <a:solidFill>
                  <a:schemeClr val="dk1"/>
                </a:solidFill>
              </a:rPr>
              <a:t>Understanding Encoder (f_enc)</a:t>
            </a:r>
            <a:r>
              <a:rPr lang="en">
                <a:solidFill>
                  <a:schemeClr val="dk1"/>
                </a:solidFill>
              </a:rPr>
              <a:t> processes input images and extracts features, while the </a:t>
            </a:r>
            <a:r>
              <a:rPr b="1" lang="en">
                <a:solidFill>
                  <a:schemeClr val="dk1"/>
                </a:solidFill>
              </a:rPr>
              <a:t>Generation Encoder (g_enc)</a:t>
            </a:r>
            <a:r>
              <a:rPr lang="en">
                <a:solidFill>
                  <a:schemeClr val="dk1"/>
                </a:solidFill>
              </a:rPr>
              <a:t> and </a:t>
            </a:r>
            <a:r>
              <a:rPr b="1" lang="en">
                <a:solidFill>
                  <a:schemeClr val="dk1"/>
                </a:solidFill>
              </a:rPr>
              <a:t>Variational Autoencoder (VAE Encoder)</a:t>
            </a:r>
            <a:r>
              <a:rPr lang="en">
                <a:solidFill>
                  <a:schemeClr val="dk1"/>
                </a:solidFill>
              </a:rPr>
              <a:t> prepare the model to handle noisy representations used in image generation. The </a:t>
            </a:r>
            <a:r>
              <a:rPr b="1" lang="en">
                <a:solidFill>
                  <a:schemeClr val="dk1"/>
                </a:solidFill>
              </a:rPr>
              <a:t>Text De-Tokenizer</a:t>
            </a:r>
            <a:r>
              <a:rPr lang="en">
                <a:solidFill>
                  <a:schemeClr val="dk1"/>
                </a:solidFill>
              </a:rPr>
              <a:t> and </a:t>
            </a:r>
            <a:r>
              <a:rPr b="1" lang="en">
                <a:solidFill>
                  <a:schemeClr val="dk1"/>
                </a:solidFill>
              </a:rPr>
              <a:t>Generation Decoder (g_dec)</a:t>
            </a:r>
            <a:r>
              <a:rPr lang="en">
                <a:solidFill>
                  <a:schemeClr val="dk1"/>
                </a:solidFill>
              </a:rPr>
              <a:t> handle outputs for text and image generation, respectively. Additionally, </a:t>
            </a:r>
            <a:r>
              <a:rPr b="1" lang="en">
                <a:solidFill>
                  <a:schemeClr val="dk1"/>
                </a:solidFill>
              </a:rPr>
              <a:t>Linear Mapping Layers</a:t>
            </a:r>
            <a:r>
              <a:rPr lang="en">
                <a:solidFill>
                  <a:schemeClr val="dk1"/>
                </a:solidFill>
              </a:rPr>
              <a:t> are introduced to adapt the outputs of these encoders to the LLM’s input requirements. At this stage, the system focuses on setting the foundation by aligning its individual components without fine-tuning the LLM itself.</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a:t>
            </a:r>
            <a:r>
              <a:rPr b="1" lang="en">
                <a:solidFill>
                  <a:schemeClr val="dk1"/>
                </a:solidFill>
              </a:rPr>
              <a:t>Stage 2: Unified Pre-Training</a:t>
            </a:r>
            <a:r>
              <a:rPr lang="en">
                <a:solidFill>
                  <a:schemeClr val="dk1"/>
                </a:solidFill>
              </a:rPr>
              <a:t>, the goal is to train the entire system holistically using multimodal datasets. This phase integrates the </a:t>
            </a:r>
            <a:r>
              <a:rPr b="1" lang="en">
                <a:solidFill>
                  <a:schemeClr val="dk1"/>
                </a:solidFill>
              </a:rPr>
              <a:t>Understanding</a:t>
            </a:r>
            <a:r>
              <a:rPr lang="en">
                <a:solidFill>
                  <a:schemeClr val="dk1"/>
                </a:solidFill>
              </a:rPr>
              <a:t> and </a:t>
            </a:r>
            <a:r>
              <a:rPr b="1" lang="en">
                <a:solidFill>
                  <a:schemeClr val="dk1"/>
                </a:solidFill>
              </a:rPr>
              <a:t>Generation</a:t>
            </a:r>
            <a:r>
              <a:rPr lang="en">
                <a:solidFill>
                  <a:schemeClr val="dk1"/>
                </a:solidFill>
              </a:rPr>
              <a:t> pipelines, enabling the model to handle a range of tasks, such as image-text understanding and text-to-image generation. Both the LLM and the task-specific components, including the </a:t>
            </a:r>
            <a:r>
              <a:rPr b="1" lang="en">
                <a:solidFill>
                  <a:schemeClr val="dk1"/>
                </a:solidFill>
              </a:rPr>
              <a:t>VAE Encoder and Decoder</a:t>
            </a:r>
            <a:r>
              <a:rPr lang="en">
                <a:solidFill>
                  <a:schemeClr val="dk1"/>
                </a:solidFill>
              </a:rPr>
              <a:t>, are trained to work together. Linear layers and tokenization processes are also refined to ensure smooth communication between the components. This stage ensures that the tasks of understanding and generation are aligned within a single model, leveraging shared representations for enhanced performance.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a:t>
            </a:r>
            <a:r>
              <a:rPr b="1" lang="en">
                <a:solidFill>
                  <a:schemeClr val="dk1"/>
                </a:solidFill>
              </a:rPr>
              <a:t>Stage 3: Supervised Fine-Tuning</a:t>
            </a:r>
            <a:r>
              <a:rPr lang="en">
                <a:solidFill>
                  <a:schemeClr val="dk1"/>
                </a:solidFill>
              </a:rPr>
              <a:t> focuses on optimizing the model for specific tasks using labeled datasets. During this stage, the </a:t>
            </a:r>
            <a:r>
              <a:rPr b="1" lang="en">
                <a:solidFill>
                  <a:schemeClr val="dk1"/>
                </a:solidFill>
              </a:rPr>
              <a:t>Understanding Encoder</a:t>
            </a:r>
            <a:r>
              <a:rPr lang="en">
                <a:solidFill>
                  <a:schemeClr val="dk1"/>
                </a:solidFill>
              </a:rPr>
              <a:t>, </a:t>
            </a:r>
            <a:r>
              <a:rPr b="1" lang="en">
                <a:solidFill>
                  <a:schemeClr val="dk1"/>
                </a:solidFill>
              </a:rPr>
              <a:t>Generation Encoder/Decoder</a:t>
            </a:r>
            <a:r>
              <a:rPr lang="en">
                <a:solidFill>
                  <a:schemeClr val="dk1"/>
                </a:solidFill>
              </a:rPr>
              <a:t>, and LLM are fine-tuned collaboratively to achieve task-specific excellence. Labeled data enables the model to learn explicit mappings between inputs, such as images or prompts, and desired outputs, such as captions, descriptions, or generated visuals. This supervised learning ensures that the model is not only accurate but also contextually relevant, making it highly effective for specialized applications like visual question answering or creative content generation.</a:t>
            </a:r>
            <a:endParaRPr>
              <a:solidFill>
                <a:schemeClr val="dk1"/>
              </a:solidFill>
            </a:endParaRPr>
          </a:p>
          <a:p>
            <a:pPr indent="0" lvl="0" marL="0" rtl="0" algn="l">
              <a:lnSpc>
                <a:spcPct val="115000"/>
              </a:lnSpc>
              <a:spcBef>
                <a:spcPts val="1200"/>
              </a:spcBef>
              <a:spcAft>
                <a:spcPts val="1200"/>
              </a:spcAft>
              <a:buNone/>
            </a:pPr>
            <a:r>
              <a:t/>
            </a:r>
            <a:endParaRPr/>
          </a:p>
        </p:txBody>
      </p:sp>
      <p:sp>
        <p:nvSpPr>
          <p:cNvPr id="439" name="Google Shape;439;g31a8e06756d_0_22:notes"/>
          <p:cNvSpPr/>
          <p:nvPr>
            <p:ph idx="2" type="sldImg"/>
          </p:nvPr>
        </p:nvSpPr>
        <p:spPr>
          <a:xfrm>
            <a:off x="1737272" y="685538"/>
            <a:ext cx="3385800" cy="3429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1a8e06756d_0_4:notes"/>
          <p:cNvSpPr txBox="1"/>
          <p:nvPr>
            <p:ph idx="1" type="body"/>
          </p:nvPr>
        </p:nvSpPr>
        <p:spPr>
          <a:xfrm>
            <a:off x="685801" y="4343408"/>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slide highlights the exceptional performance of </a:t>
            </a:r>
            <a:r>
              <a:rPr b="1" lang="en">
                <a:solidFill>
                  <a:schemeClr val="dk1"/>
                </a:solidFill>
              </a:rPr>
              <a:t>JanusFlow</a:t>
            </a:r>
            <a:r>
              <a:rPr lang="en">
                <a:solidFill>
                  <a:schemeClr val="dk1"/>
                </a:solidFill>
              </a:rPr>
              <a:t> across multiple benchmarks and tasks, emphasizing its ability to surpass existing models in both understanding and generation capabilities.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a:t>
            </a:r>
            <a:r>
              <a:rPr b="1" lang="en">
                <a:solidFill>
                  <a:schemeClr val="dk1"/>
                </a:solidFill>
              </a:rPr>
              <a:t>JanusFlow outperforms state-of-the-art unified and task-specific models</a:t>
            </a:r>
            <a:r>
              <a:rPr lang="en">
                <a:solidFill>
                  <a:schemeClr val="dk1"/>
                </a:solidFill>
              </a:rPr>
              <a:t> on a variety of </a:t>
            </a:r>
            <a:r>
              <a:rPr b="1" lang="en">
                <a:solidFill>
                  <a:schemeClr val="dk1"/>
                </a:solidFill>
              </a:rPr>
              <a:t>multimodal benchmarks</a:t>
            </a:r>
            <a:r>
              <a:rPr lang="en">
                <a:solidFill>
                  <a:schemeClr val="dk1"/>
                </a:solidFill>
              </a:rPr>
              <a:t>, including </a:t>
            </a:r>
            <a:r>
              <a:rPr b="1" lang="en">
                <a:solidFill>
                  <a:schemeClr val="dk1"/>
                </a:solidFill>
              </a:rPr>
              <a:t>MMBench</a:t>
            </a:r>
            <a:r>
              <a:rPr lang="en">
                <a:solidFill>
                  <a:schemeClr val="dk1"/>
                </a:solidFill>
              </a:rPr>
              <a:t>, </a:t>
            </a:r>
            <a:r>
              <a:rPr b="1" lang="en">
                <a:solidFill>
                  <a:schemeClr val="dk1"/>
                </a:solidFill>
              </a:rPr>
              <a:t>SEEDBench</a:t>
            </a:r>
            <a:r>
              <a:rPr lang="en">
                <a:solidFill>
                  <a:schemeClr val="dk1"/>
                </a:solidFill>
              </a:rPr>
              <a:t>, and </a:t>
            </a:r>
            <a:r>
              <a:rPr b="1" lang="en">
                <a:solidFill>
                  <a:schemeClr val="dk1"/>
                </a:solidFill>
              </a:rPr>
              <a:t>GQA</a:t>
            </a:r>
            <a:r>
              <a:rPr lang="en">
                <a:solidFill>
                  <a:schemeClr val="dk1"/>
                </a:solidFill>
              </a:rPr>
              <a:t>. These benchmarks are widely recognized for evaluating the performance of models across tasks such as visual question answering, multimodal reasoning, and perception. For instance: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MMBench</a:t>
            </a:r>
            <a:r>
              <a:rPr lang="en">
                <a:solidFill>
                  <a:schemeClr val="dk1"/>
                </a:solidFill>
              </a:rPr>
              <a:t> tests the general multimodal understanding and reasoning abilities of the model.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SEEDBench</a:t>
            </a:r>
            <a:r>
              <a:rPr lang="en">
                <a:solidFill>
                  <a:schemeClr val="dk1"/>
                </a:solidFill>
              </a:rPr>
              <a:t> focuses on scenarios involving multimodal dialogue and understanding.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GQA</a:t>
            </a:r>
            <a:r>
              <a:rPr lang="en">
                <a:solidFill>
                  <a:schemeClr val="dk1"/>
                </a:solidFill>
              </a:rPr>
              <a:t> measures the accuracy of visual question answering tasks, particularly testing a model's logical reasoning and contextual comprehension of images.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radar chart on the left provides a comparative view of JanusFlow's performance across these benchmarks. The purple lines represent JanusFlow, which clearly surpasses competing models like </a:t>
            </a:r>
            <a:r>
              <a:rPr b="1" lang="en">
                <a:solidFill>
                  <a:schemeClr val="dk1"/>
                </a:solidFill>
              </a:rPr>
              <a:t>SDXL</a:t>
            </a:r>
            <a:r>
              <a:rPr lang="en">
                <a:solidFill>
                  <a:schemeClr val="dk1"/>
                </a:solidFill>
              </a:rPr>
              <a:t> and </a:t>
            </a:r>
            <a:r>
              <a:rPr b="1" lang="en">
                <a:solidFill>
                  <a:schemeClr val="dk1"/>
                </a:solidFill>
              </a:rPr>
              <a:t>Janus</a:t>
            </a:r>
            <a:r>
              <a:rPr lang="en">
                <a:solidFill>
                  <a:schemeClr val="dk1"/>
                </a:solidFill>
              </a:rPr>
              <a:t> in nearly every metric. This demonstrates JanusFlow’s dominance in multimodal understanding and its ability to generalize across diverse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Second, JanusFlow sets a new standard in </a:t>
            </a:r>
            <a:r>
              <a:rPr b="1" lang="en">
                <a:solidFill>
                  <a:schemeClr val="dk1"/>
                </a:solidFill>
              </a:rPr>
              <a:t>image generation quality</a:t>
            </a:r>
            <a:r>
              <a:rPr lang="en">
                <a:solidFill>
                  <a:schemeClr val="dk1"/>
                </a:solidFill>
              </a:rPr>
              <a:t>, achieving an </a:t>
            </a:r>
            <a:r>
              <a:rPr b="1" lang="en">
                <a:solidFill>
                  <a:schemeClr val="dk1"/>
                </a:solidFill>
              </a:rPr>
              <a:t>MJHQ FID-30k score of 9.51</a:t>
            </a:r>
            <a:r>
              <a:rPr lang="en">
                <a:solidFill>
                  <a:schemeClr val="dk1"/>
                </a:solidFill>
              </a:rPr>
              <a:t>. The </a:t>
            </a:r>
            <a:r>
              <a:rPr b="1" lang="en">
                <a:solidFill>
                  <a:schemeClr val="dk1"/>
                </a:solidFill>
              </a:rPr>
              <a:t>FID (Fréchet Inception Distance)</a:t>
            </a:r>
            <a:r>
              <a:rPr lang="en">
                <a:solidFill>
                  <a:schemeClr val="dk1"/>
                </a:solidFill>
              </a:rPr>
              <a:t> metric is a standard for measuring the quality of generated images by comparing them to real images in terms of feature similarity. A lower score indicates higher-quality images that are more realistic and closer to human-generated visuals. With its score of 9.51, JanusFlow not only outperforms state-of-the-art models like </a:t>
            </a:r>
            <a:r>
              <a:rPr b="1" lang="en">
                <a:solidFill>
                  <a:schemeClr val="dk1"/>
                </a:solidFill>
              </a:rPr>
              <a:t>SDXL</a:t>
            </a:r>
            <a:r>
              <a:rPr lang="en">
                <a:solidFill>
                  <a:schemeClr val="dk1"/>
                </a:solidFill>
              </a:rPr>
              <a:t> and its predecessor, </a:t>
            </a:r>
            <a:r>
              <a:rPr b="1" lang="en">
                <a:solidFill>
                  <a:schemeClr val="dk1"/>
                </a:solidFill>
              </a:rPr>
              <a:t>Janus</a:t>
            </a:r>
            <a:r>
              <a:rPr lang="en">
                <a:solidFill>
                  <a:schemeClr val="dk1"/>
                </a:solidFill>
              </a:rPr>
              <a:t>, but also achieves a new level of realism and precision in image generation.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images on the right further illustrate JanusFlow's ability to generate visually compelling and semantically accurate outputs. From lifelike portraits to surreal, imaginative visuals such as a glowing orb in a mystical setting or a fantastical creature, these examples showcase the model's versatility and ability to meet diverse creative and functional needs.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In conclusion, the results solidify JanusFlow’s position as a leading multimodal system. It excels in both understanding tasks, as demonstrated by benchmark performances, and in generation tasks, producing high-quality visuals.</a:t>
            </a:r>
            <a:endParaRPr/>
          </a:p>
        </p:txBody>
      </p:sp>
      <p:sp>
        <p:nvSpPr>
          <p:cNvPr id="447" name="Google Shape;447;g31a8e06756d_0_4:notes"/>
          <p:cNvSpPr/>
          <p:nvPr>
            <p:ph idx="2" type="sldImg"/>
          </p:nvPr>
        </p:nvSpPr>
        <p:spPr>
          <a:xfrm>
            <a:off x="1737272" y="685538"/>
            <a:ext cx="3385800" cy="3429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ab4440391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ab4440391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ab4440391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ab4440391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1ab4440391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1ab4440391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latin typeface="Courier New"/>
                <a:ea typeface="Courier New"/>
                <a:cs typeface="Courier New"/>
                <a:sym typeface="Courier New"/>
              </a:rPr>
              <a:t>3. **Flamingo**: Develops a visual language model designed for few-shot learning in vision and language tasks[5].</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latin typeface="Courier New"/>
                <a:ea typeface="Courier New"/>
                <a:cs typeface="Courier New"/>
                <a:sym typeface="Courier New"/>
              </a:rPr>
              <a:t>2. **mPLUG-Owl2**: Focuses on leveraging modality collaboration to improve performance in both text and multi-modal tasks[2].</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1. **JanusFlow**: Introduces a minimalist architecture that integrates autoregressive language models with rectified flow for both image understanding and generation[4].</a:t>
            </a:r>
            <a:endParaRPr sz="105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1a8ad933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1a8ad933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solidFill>
                  <a:schemeClr val="dk1"/>
                </a:solidFill>
              </a:rPr>
              <a:t>Modality Integration: Each model presents unique approaches to integrating visual and textual modalities. JanusFlow uses rectified flow, mPLUG-Owl2 employs modality collaboration, and Flamingo utilizes gated cross-attention.</a:t>
            </a:r>
            <a:endParaRPr/>
          </a:p>
          <a:p>
            <a:pPr indent="-298450" lvl="0" marL="457200" rtl="0" algn="l">
              <a:spcBef>
                <a:spcPts val="0"/>
              </a:spcBef>
              <a:spcAft>
                <a:spcPts val="0"/>
              </a:spcAft>
              <a:buSzPts val="1100"/>
              <a:buAutoNum type="arabicPeriod"/>
            </a:pPr>
            <a:r>
              <a:rPr lang="en"/>
              <a:t>Unified Architecture: All three models contribute to the development of unified architectures for multimodal tasks. JanusFlow and mPLUG-Owl2 explicitly aim for a single model capable of both understanding and generation, while Flamingo focuses on few-shot learning across various vision-language tasks.</a:t>
            </a:r>
            <a:endParaRPr/>
          </a:p>
          <a:p>
            <a:pPr indent="-298450" lvl="0" marL="457200" rtl="0" algn="l">
              <a:spcBef>
                <a:spcPts val="0"/>
              </a:spcBef>
              <a:spcAft>
                <a:spcPts val="0"/>
              </a:spcAft>
              <a:buSzPts val="1100"/>
              <a:buAutoNum type="arabicPeriod"/>
            </a:pPr>
            <a:r>
              <a:rPr lang="en"/>
              <a:t>Architectural Innovations: Each model introduces novel architectural elements: JanusFlow's integration of rectified flow, mPLUG-Owl2's modality-adaptive modules, and Flamingo's perceiver resampler.</a:t>
            </a:r>
            <a:endParaRPr/>
          </a:p>
          <a:p>
            <a:pPr indent="-298450" lvl="0" marL="457200" rtl="0" algn="l">
              <a:spcBef>
                <a:spcPts val="0"/>
              </a:spcBef>
              <a:spcAft>
                <a:spcPts val="0"/>
              </a:spcAft>
              <a:buSzPts val="1100"/>
              <a:buAutoNum type="arabicPeriod"/>
            </a:pPr>
            <a:r>
              <a:rPr lang="en"/>
              <a:t>Performance Benchmarks: These models set new performance standards in multimodal tasks, with JanusFlow and mPLUG-Owl2 claiming state-of-the-art results in their respective papers.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1a8ad933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1a8ad933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ab4440391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ab4440391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LLMs</a:t>
            </a:r>
            <a:r>
              <a:rPr lang="en">
                <a:solidFill>
                  <a:schemeClr val="dk1"/>
                </a:solidFill>
              </a:rPr>
              <a:t> emerged as powerful tools for NLP and generation. However, real world scenarios typically need to interact with multiple input formats like humans do. Though agentic frameworks exists with tool usage, non-text input formats are left out.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Consider for example providing a transformer model with an image of Van Gogh’s famous painting the starry night with a text label, versus solely providing the text label.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picture may seems like redundant information to add since both the image and text describe the same idea or object. With the picture, you have to have millions of pixels each with an rgb value, a higher dimensional representation. However, the extra information in the picture such as the art style, color scheme, and the texture can be extrapolated in a way that the text itself cannot extrapolate.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ab4440391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ab444039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images are a powerful piece of input that can </a:t>
            </a:r>
            <a:r>
              <a:rPr lang="en">
                <a:solidFill>
                  <a:schemeClr val="dk1"/>
                </a:solidFill>
              </a:rPr>
              <a:t>replicate</a:t>
            </a:r>
            <a:r>
              <a:rPr lang="en">
                <a:solidFill>
                  <a:schemeClr val="dk1"/>
                </a:solidFill>
              </a:rPr>
              <a:t> and improve generative </a:t>
            </a:r>
            <a:r>
              <a:rPr lang="en">
                <a:solidFill>
                  <a:schemeClr val="dk1"/>
                </a:solidFill>
              </a:rPr>
              <a:t>capabilities</a:t>
            </a:r>
            <a:r>
              <a:rPr lang="en">
                <a:solidFill>
                  <a:schemeClr val="dk1"/>
                </a:solidFill>
              </a:rPr>
              <a:t> models that form these inputs. By doing so, the model improves their understanding of the world and can reason more effectively by comparing multiple sources of information.</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ab44403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ab44403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 a novel field, it is rapidly expanding. The earliest example of multimodality was </a:t>
            </a:r>
            <a:r>
              <a:rPr lang="en"/>
              <a:t>Vision Transformer, which are now </a:t>
            </a:r>
            <a:r>
              <a:rPr lang="en"/>
              <a:t>replaced</a:t>
            </a:r>
            <a:r>
              <a:rPr lang="en"/>
              <a:t> by MLLMs. Most big tech companies developed at least one MLLM, most prominent of which gpt-4o</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ab4440391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1ab4440391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text </a:t>
            </a:r>
            <a:r>
              <a:rPr lang="en"/>
              <a:t>instructions</a:t>
            </a:r>
            <a:r>
              <a:rPr lang="en"/>
              <a:t> and output image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ab444039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1ab444039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Generally MLLMs follow this pattern: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have your standard text input along with images, video, audio, etc that go into the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
              <a:t>Modality encoder</a:t>
            </a:r>
            <a:r>
              <a:rPr lang="en"/>
              <a:t>: The encoding components condense raw data formats like visuals or sound into a more streamlined representation. Instead of training from the ground up, use a pre-trained encoder that has been calibrated to other modalities.</a:t>
            </a:r>
            <a:endParaRPr/>
          </a:p>
          <a:p>
            <a:pPr indent="-298450" lvl="0" marL="457200" rtl="0" algn="l">
              <a:spcBef>
                <a:spcPts val="0"/>
              </a:spcBef>
              <a:spcAft>
                <a:spcPts val="0"/>
              </a:spcAft>
              <a:buSzPts val="1100"/>
              <a:buChar char="●"/>
            </a:pPr>
            <a:r>
              <a:rPr b="1" lang="en">
                <a:solidFill>
                  <a:schemeClr val="dk1"/>
                </a:solidFill>
              </a:rPr>
              <a:t>Connector: </a:t>
            </a:r>
            <a:r>
              <a:rPr lang="en">
                <a:solidFill>
                  <a:schemeClr val="dk1"/>
                </a:solidFill>
              </a:rPr>
              <a:t>functions as a link between the encoder and the LLM. Converts the modalities to an embedding that can be used with text, since LLMs can only interpret text</a:t>
            </a:r>
            <a:endParaRPr/>
          </a:p>
          <a:p>
            <a:pPr indent="-298450" lvl="0" marL="457200" rtl="0" algn="l">
              <a:spcBef>
                <a:spcPts val="0"/>
              </a:spcBef>
              <a:spcAft>
                <a:spcPts val="0"/>
              </a:spcAft>
              <a:buSzPts val="1100"/>
              <a:buChar char="●"/>
            </a:pPr>
            <a:r>
              <a:rPr b="1" lang="en"/>
              <a:t>LLM backbone</a:t>
            </a:r>
            <a:r>
              <a:rPr lang="en"/>
              <a:t>: A language model is required to output responses in text. It acts as the “brain” of the MLLM.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ab4440391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ab4440391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a:t>
            </a:r>
            <a:r>
              <a:rPr lang="en"/>
              <a:t>to</a:t>
            </a:r>
            <a:r>
              <a:rPr lang="en"/>
              <a:t> optimize on a </a:t>
            </a:r>
            <a:r>
              <a:rPr lang="en"/>
              <a:t>particular</a:t>
            </a:r>
            <a:r>
              <a:rPr lang="en"/>
              <a:t> set of tasks.</a:t>
            </a:r>
            <a:br>
              <a:rPr lang="en"/>
            </a:br>
            <a:br>
              <a:rPr lang="en"/>
            </a:br>
            <a:r>
              <a:rPr lang="en"/>
              <a:t>We faced problems in LLMs when we gave it large corpus of text </a:t>
            </a:r>
            <a:r>
              <a:rPr lang="en"/>
              <a:t>and didn't</a:t>
            </a:r>
            <a:r>
              <a:rPr lang="en"/>
              <a:t> </a:t>
            </a:r>
            <a:r>
              <a:rPr lang="en"/>
              <a:t>specify</a:t>
            </a:r>
            <a:r>
              <a:rPr lang="en"/>
              <a:t> an architecture around specific tasks. Thus we got the next most likely token </a:t>
            </a:r>
            <a:r>
              <a:rPr lang="en"/>
              <a:t>which</a:t>
            </a:r>
            <a:r>
              <a:rPr lang="en"/>
              <a:t> made it useless for QA or text summarization tasks. This </a:t>
            </a:r>
            <a:r>
              <a:rPr lang="en"/>
              <a:t>problem</a:t>
            </a:r>
            <a:r>
              <a:rPr lang="en"/>
              <a:t> is magnified if we have a large corpus of text, image, video, audio data, and do not specialize it for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Moreover, with the additional </a:t>
            </a:r>
            <a:r>
              <a:rPr lang="en"/>
              <a:t>information</a:t>
            </a:r>
            <a:r>
              <a:rPr lang="en"/>
              <a:t> overhead from images, we need more efficient and simplified architectures that are easier to interpret while still performing well on benchmarks.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14"/>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5001A"/>
              </a:buClr>
              <a:buSzPts val="3600"/>
              <a:buFont typeface="Gill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9" name="Google Shape;59;p14"/>
          <p:cNvGrpSpPr/>
          <p:nvPr/>
        </p:nvGrpSpPr>
        <p:grpSpPr>
          <a:xfrm>
            <a:off x="-5079" y="708812"/>
            <a:ext cx="8691879" cy="47507"/>
            <a:chOff x="685800" y="1794746"/>
            <a:chExt cx="7772400" cy="179475"/>
          </a:xfrm>
        </p:grpSpPr>
        <p:sp>
          <p:nvSpPr>
            <p:cNvPr id="60" name="Google Shape;60;p14"/>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1" name="Google Shape;61;p14"/>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62" name="Google Shape;62;p14"/>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Slide">
  <p:cSld name="1_Divider Slide">
    <p:spTree>
      <p:nvGrpSpPr>
        <p:cNvPr id="63" name="Shape 63"/>
        <p:cNvGrpSpPr/>
        <p:nvPr/>
      </p:nvGrpSpPr>
      <p:grpSpPr>
        <a:xfrm>
          <a:off x="0" y="0"/>
          <a:ext cx="0" cy="0"/>
          <a:chOff x="0" y="0"/>
          <a:chExt cx="0" cy="0"/>
        </a:xfrm>
      </p:grpSpPr>
      <p:sp>
        <p:nvSpPr>
          <p:cNvPr id="64" name="Google Shape;64;p15"/>
          <p:cNvSpPr/>
          <p:nvPr/>
        </p:nvSpPr>
        <p:spPr>
          <a:xfrm>
            <a:off x="-56445" y="0"/>
            <a:ext cx="9206200" cy="51514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id="65" name="Google Shape;65;p15"/>
          <p:cNvPicPr preferRelativeResize="0"/>
          <p:nvPr/>
        </p:nvPicPr>
        <p:blipFill rotWithShape="1">
          <a:blip r:embed="rId2">
            <a:alphaModFix amt="9000"/>
          </a:blip>
          <a:srcRect b="0" l="0" r="0" t="0"/>
          <a:stretch/>
        </p:blipFill>
        <p:spPr>
          <a:xfrm>
            <a:off x="199388" y="136505"/>
            <a:ext cx="3094330" cy="3472891"/>
          </a:xfrm>
          <a:prstGeom prst="rect">
            <a:avLst/>
          </a:prstGeom>
          <a:noFill/>
          <a:ln>
            <a:noFill/>
          </a:ln>
        </p:spPr>
      </p:pic>
      <p:grpSp>
        <p:nvGrpSpPr>
          <p:cNvPr id="66" name="Google Shape;66;p15"/>
          <p:cNvGrpSpPr/>
          <p:nvPr/>
        </p:nvGrpSpPr>
        <p:grpSpPr>
          <a:xfrm rot="10800000">
            <a:off x="-55875" y="3001092"/>
            <a:ext cx="8309800" cy="57487"/>
            <a:chOff x="685800" y="1794746"/>
            <a:chExt cx="7772400" cy="179475"/>
          </a:xfrm>
        </p:grpSpPr>
        <p:sp>
          <p:nvSpPr>
            <p:cNvPr id="67" name="Google Shape;67;p15"/>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8" name="Google Shape;68;p15"/>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69" name="Google Shape;69;p15"/>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
        <p:nvSpPr>
          <p:cNvPr id="70" name="Google Shape;70;p15"/>
          <p:cNvSpPr txBox="1"/>
          <p:nvPr>
            <p:ph type="ctrTitle"/>
          </p:nvPr>
        </p:nvSpPr>
        <p:spPr>
          <a:xfrm>
            <a:off x="958147" y="1073526"/>
            <a:ext cx="7397039" cy="174712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Gill Sans"/>
              <a:buNone/>
              <a:defRPr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5"/>
          <p:cNvSpPr txBox="1"/>
          <p:nvPr>
            <p:ph idx="1" type="subTitle"/>
          </p:nvPr>
        </p:nvSpPr>
        <p:spPr>
          <a:xfrm>
            <a:off x="958147" y="3255792"/>
            <a:ext cx="7397039" cy="65811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80"/>
              </a:spcBef>
              <a:spcAft>
                <a:spcPts val="0"/>
              </a:spcAft>
              <a:buSzPts val="2400"/>
              <a:buNone/>
              <a:defRPr sz="2400">
                <a:solidFill>
                  <a:schemeClr val="lt2"/>
                </a:solidFill>
              </a:defRPr>
            </a:lvl1pPr>
            <a:lvl2pPr lvl="1" algn="ctr">
              <a:lnSpc>
                <a:spcPct val="100000"/>
              </a:lnSpc>
              <a:spcBef>
                <a:spcPts val="480"/>
              </a:spcBef>
              <a:spcAft>
                <a:spcPts val="0"/>
              </a:spcAft>
              <a:buSzPts val="2400"/>
              <a:buNone/>
              <a:defRPr>
                <a:solidFill>
                  <a:srgbClr val="888894"/>
                </a:solidFill>
              </a:defRPr>
            </a:lvl2pPr>
            <a:lvl3pPr lvl="2" algn="ctr">
              <a:lnSpc>
                <a:spcPct val="100000"/>
              </a:lnSpc>
              <a:spcBef>
                <a:spcPts val="400"/>
              </a:spcBef>
              <a:spcAft>
                <a:spcPts val="0"/>
              </a:spcAft>
              <a:buSzPts val="2000"/>
              <a:buNone/>
              <a:defRPr>
                <a:solidFill>
                  <a:srgbClr val="888894"/>
                </a:solidFill>
              </a:defRPr>
            </a:lvl3pPr>
            <a:lvl4pPr lvl="3" algn="ctr">
              <a:lnSpc>
                <a:spcPct val="100000"/>
              </a:lnSpc>
              <a:spcBef>
                <a:spcPts val="360"/>
              </a:spcBef>
              <a:spcAft>
                <a:spcPts val="0"/>
              </a:spcAft>
              <a:buSzPts val="1800"/>
              <a:buNone/>
              <a:defRPr>
                <a:solidFill>
                  <a:srgbClr val="888894"/>
                </a:solidFill>
              </a:defRPr>
            </a:lvl4pPr>
            <a:lvl5pPr lvl="4" algn="ctr">
              <a:lnSpc>
                <a:spcPct val="100000"/>
              </a:lnSpc>
              <a:spcBef>
                <a:spcPts val="360"/>
              </a:spcBef>
              <a:spcAft>
                <a:spcPts val="0"/>
              </a:spcAft>
              <a:buSzPts val="1800"/>
              <a:buNone/>
              <a:defRPr>
                <a:solidFill>
                  <a:srgbClr val="888894"/>
                </a:solidFill>
              </a:defRPr>
            </a:lvl5pPr>
            <a:lvl6pPr lvl="5" algn="ctr">
              <a:lnSpc>
                <a:spcPct val="100000"/>
              </a:lnSpc>
              <a:spcBef>
                <a:spcPts val="400"/>
              </a:spcBef>
              <a:spcAft>
                <a:spcPts val="0"/>
              </a:spcAft>
              <a:buClr>
                <a:srgbClr val="888894"/>
              </a:buClr>
              <a:buSzPts val="2000"/>
              <a:buNone/>
              <a:defRPr>
                <a:solidFill>
                  <a:srgbClr val="888894"/>
                </a:solidFill>
              </a:defRPr>
            </a:lvl6pPr>
            <a:lvl7pPr lvl="6" algn="ctr">
              <a:lnSpc>
                <a:spcPct val="100000"/>
              </a:lnSpc>
              <a:spcBef>
                <a:spcPts val="400"/>
              </a:spcBef>
              <a:spcAft>
                <a:spcPts val="0"/>
              </a:spcAft>
              <a:buClr>
                <a:srgbClr val="888894"/>
              </a:buClr>
              <a:buSzPts val="2000"/>
              <a:buNone/>
              <a:defRPr>
                <a:solidFill>
                  <a:srgbClr val="888894"/>
                </a:solidFill>
              </a:defRPr>
            </a:lvl7pPr>
            <a:lvl8pPr lvl="7" algn="ctr">
              <a:lnSpc>
                <a:spcPct val="100000"/>
              </a:lnSpc>
              <a:spcBef>
                <a:spcPts val="400"/>
              </a:spcBef>
              <a:spcAft>
                <a:spcPts val="0"/>
              </a:spcAft>
              <a:buClr>
                <a:srgbClr val="888894"/>
              </a:buClr>
              <a:buSzPts val="2000"/>
              <a:buNone/>
              <a:defRPr>
                <a:solidFill>
                  <a:srgbClr val="888894"/>
                </a:solidFill>
              </a:defRPr>
            </a:lvl8pPr>
            <a:lvl9pPr lvl="8" algn="ctr">
              <a:lnSpc>
                <a:spcPct val="100000"/>
              </a:lnSpc>
              <a:spcBef>
                <a:spcPts val="400"/>
              </a:spcBef>
              <a:spcAft>
                <a:spcPts val="0"/>
              </a:spcAft>
              <a:buClr>
                <a:srgbClr val="888894"/>
              </a:buClr>
              <a:buSzPts val="2000"/>
              <a:buNone/>
              <a:defRPr>
                <a:solidFill>
                  <a:srgbClr val="888894"/>
                </a:solidFill>
              </a:defRPr>
            </a:lvl9pPr>
          </a:lstStyle>
          <a:p/>
        </p:txBody>
      </p:sp>
      <p:pic>
        <p:nvPicPr>
          <p:cNvPr descr="2-line-whitetext-colorshield.png" id="72" name="Google Shape;72;p15"/>
          <p:cNvPicPr preferRelativeResize="0"/>
          <p:nvPr/>
        </p:nvPicPr>
        <p:blipFill rotWithShape="1">
          <a:blip r:embed="rId3">
            <a:alphaModFix/>
          </a:blip>
          <a:srcRect b="0" l="0" r="0" t="0"/>
          <a:stretch/>
        </p:blipFill>
        <p:spPr>
          <a:xfrm>
            <a:off x="6348428" y="4296762"/>
            <a:ext cx="1769929" cy="65013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title">
  <p:cSld name="TITLE">
    <p:spTree>
      <p:nvGrpSpPr>
        <p:cNvPr id="73" name="Shape 73"/>
        <p:cNvGrpSpPr/>
        <p:nvPr/>
      </p:nvGrpSpPr>
      <p:grpSpPr>
        <a:xfrm>
          <a:off x="0" y="0"/>
          <a:ext cx="0" cy="0"/>
          <a:chOff x="0" y="0"/>
          <a:chExt cx="0" cy="0"/>
        </a:xfrm>
      </p:grpSpPr>
      <p:pic>
        <p:nvPicPr>
          <p:cNvPr descr="upennwatermark.pdf" id="74" name="Google Shape;74;p16"/>
          <p:cNvPicPr preferRelativeResize="0"/>
          <p:nvPr/>
        </p:nvPicPr>
        <p:blipFill rotWithShape="1">
          <a:blip r:embed="rId2">
            <a:alphaModFix amt="6000"/>
          </a:blip>
          <a:srcRect b="0" l="0" r="0" t="0"/>
          <a:stretch/>
        </p:blipFill>
        <p:spPr>
          <a:xfrm>
            <a:off x="199388" y="136505"/>
            <a:ext cx="3094330" cy="3472891"/>
          </a:xfrm>
          <a:prstGeom prst="rect">
            <a:avLst/>
          </a:prstGeom>
          <a:noFill/>
          <a:ln>
            <a:noFill/>
          </a:ln>
        </p:spPr>
      </p:pic>
      <p:sp>
        <p:nvSpPr>
          <p:cNvPr id="75" name="Google Shape;75;p16"/>
          <p:cNvSpPr txBox="1"/>
          <p:nvPr>
            <p:ph type="ctrTitle"/>
          </p:nvPr>
        </p:nvSpPr>
        <p:spPr>
          <a:xfrm>
            <a:off x="958147" y="1073526"/>
            <a:ext cx="7397039" cy="174712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95001A"/>
              </a:buClr>
              <a:buSzPts val="3600"/>
              <a:buFont typeface="Gill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6"/>
          <p:cNvSpPr txBox="1"/>
          <p:nvPr>
            <p:ph idx="1" type="subTitle"/>
          </p:nvPr>
        </p:nvSpPr>
        <p:spPr>
          <a:xfrm>
            <a:off x="958147" y="3255792"/>
            <a:ext cx="7397039" cy="65811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80"/>
              </a:spcBef>
              <a:spcAft>
                <a:spcPts val="0"/>
              </a:spcAft>
              <a:buSzPts val="2400"/>
              <a:buNone/>
              <a:defRPr sz="2400">
                <a:solidFill>
                  <a:schemeClr val="accent3"/>
                </a:solidFill>
              </a:defRPr>
            </a:lvl1pPr>
            <a:lvl2pPr lvl="1" algn="ctr">
              <a:lnSpc>
                <a:spcPct val="100000"/>
              </a:lnSpc>
              <a:spcBef>
                <a:spcPts val="480"/>
              </a:spcBef>
              <a:spcAft>
                <a:spcPts val="0"/>
              </a:spcAft>
              <a:buSzPts val="2400"/>
              <a:buNone/>
              <a:defRPr>
                <a:solidFill>
                  <a:srgbClr val="888894"/>
                </a:solidFill>
              </a:defRPr>
            </a:lvl2pPr>
            <a:lvl3pPr lvl="2" algn="ctr">
              <a:lnSpc>
                <a:spcPct val="100000"/>
              </a:lnSpc>
              <a:spcBef>
                <a:spcPts val="400"/>
              </a:spcBef>
              <a:spcAft>
                <a:spcPts val="0"/>
              </a:spcAft>
              <a:buSzPts val="2000"/>
              <a:buNone/>
              <a:defRPr>
                <a:solidFill>
                  <a:srgbClr val="888894"/>
                </a:solidFill>
              </a:defRPr>
            </a:lvl3pPr>
            <a:lvl4pPr lvl="3" algn="ctr">
              <a:lnSpc>
                <a:spcPct val="100000"/>
              </a:lnSpc>
              <a:spcBef>
                <a:spcPts val="360"/>
              </a:spcBef>
              <a:spcAft>
                <a:spcPts val="0"/>
              </a:spcAft>
              <a:buSzPts val="1800"/>
              <a:buNone/>
              <a:defRPr>
                <a:solidFill>
                  <a:srgbClr val="888894"/>
                </a:solidFill>
              </a:defRPr>
            </a:lvl4pPr>
            <a:lvl5pPr lvl="4" algn="ctr">
              <a:lnSpc>
                <a:spcPct val="100000"/>
              </a:lnSpc>
              <a:spcBef>
                <a:spcPts val="360"/>
              </a:spcBef>
              <a:spcAft>
                <a:spcPts val="0"/>
              </a:spcAft>
              <a:buSzPts val="1800"/>
              <a:buNone/>
              <a:defRPr>
                <a:solidFill>
                  <a:srgbClr val="888894"/>
                </a:solidFill>
              </a:defRPr>
            </a:lvl5pPr>
            <a:lvl6pPr lvl="5" algn="ctr">
              <a:lnSpc>
                <a:spcPct val="100000"/>
              </a:lnSpc>
              <a:spcBef>
                <a:spcPts val="400"/>
              </a:spcBef>
              <a:spcAft>
                <a:spcPts val="0"/>
              </a:spcAft>
              <a:buClr>
                <a:srgbClr val="888894"/>
              </a:buClr>
              <a:buSzPts val="2000"/>
              <a:buNone/>
              <a:defRPr>
                <a:solidFill>
                  <a:srgbClr val="888894"/>
                </a:solidFill>
              </a:defRPr>
            </a:lvl6pPr>
            <a:lvl7pPr lvl="6" algn="ctr">
              <a:lnSpc>
                <a:spcPct val="100000"/>
              </a:lnSpc>
              <a:spcBef>
                <a:spcPts val="400"/>
              </a:spcBef>
              <a:spcAft>
                <a:spcPts val="0"/>
              </a:spcAft>
              <a:buClr>
                <a:srgbClr val="888894"/>
              </a:buClr>
              <a:buSzPts val="2000"/>
              <a:buNone/>
              <a:defRPr>
                <a:solidFill>
                  <a:srgbClr val="888894"/>
                </a:solidFill>
              </a:defRPr>
            </a:lvl7pPr>
            <a:lvl8pPr lvl="7" algn="ctr">
              <a:lnSpc>
                <a:spcPct val="100000"/>
              </a:lnSpc>
              <a:spcBef>
                <a:spcPts val="400"/>
              </a:spcBef>
              <a:spcAft>
                <a:spcPts val="0"/>
              </a:spcAft>
              <a:buClr>
                <a:srgbClr val="888894"/>
              </a:buClr>
              <a:buSzPts val="2000"/>
              <a:buNone/>
              <a:defRPr>
                <a:solidFill>
                  <a:srgbClr val="888894"/>
                </a:solidFill>
              </a:defRPr>
            </a:lvl8pPr>
            <a:lvl9pPr lvl="8" algn="ctr">
              <a:lnSpc>
                <a:spcPct val="100000"/>
              </a:lnSpc>
              <a:spcBef>
                <a:spcPts val="400"/>
              </a:spcBef>
              <a:spcAft>
                <a:spcPts val="0"/>
              </a:spcAft>
              <a:buClr>
                <a:srgbClr val="888894"/>
              </a:buClr>
              <a:buSzPts val="2000"/>
              <a:buNone/>
              <a:defRPr>
                <a:solidFill>
                  <a:srgbClr val="888894"/>
                </a:solidFill>
              </a:defRPr>
            </a:lvl9pPr>
          </a:lstStyle>
          <a:p/>
        </p:txBody>
      </p:sp>
      <p:grpSp>
        <p:nvGrpSpPr>
          <p:cNvPr id="77" name="Google Shape;77;p16"/>
          <p:cNvGrpSpPr/>
          <p:nvPr/>
        </p:nvGrpSpPr>
        <p:grpSpPr>
          <a:xfrm rot="10800000">
            <a:off x="0" y="3001092"/>
            <a:ext cx="8355526" cy="57487"/>
            <a:chOff x="685800" y="1794746"/>
            <a:chExt cx="7772400" cy="179475"/>
          </a:xfrm>
        </p:grpSpPr>
        <p:sp>
          <p:nvSpPr>
            <p:cNvPr id="78" name="Google Shape;78;p16"/>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9" name="Google Shape;79;p16"/>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80" name="Google Shape;80;p16"/>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
        <p:nvSpPr>
          <p:cNvPr id="81" name="Google Shape;81;p16"/>
          <p:cNvSpPr/>
          <p:nvPr/>
        </p:nvSpPr>
        <p:spPr>
          <a:xfrm>
            <a:off x="254001" y="4572000"/>
            <a:ext cx="2243667" cy="571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2-line-bluetext-colorshield.png" id="82" name="Google Shape;82;p16"/>
          <p:cNvPicPr preferRelativeResize="0"/>
          <p:nvPr/>
        </p:nvPicPr>
        <p:blipFill rotWithShape="1">
          <a:blip r:embed="rId3">
            <a:alphaModFix/>
          </a:blip>
          <a:srcRect b="-1906" l="-1" r="-153" t="0"/>
          <a:stretch/>
        </p:blipFill>
        <p:spPr>
          <a:xfrm>
            <a:off x="6477238" y="4334928"/>
            <a:ext cx="1529827" cy="56784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83" name="Shape 83"/>
        <p:cNvGrpSpPr/>
        <p:nvPr/>
      </p:nvGrpSpPr>
      <p:grpSpPr>
        <a:xfrm>
          <a:off x="0" y="0"/>
          <a:ext cx="0" cy="0"/>
          <a:chOff x="0" y="0"/>
          <a:chExt cx="0" cy="0"/>
        </a:xfrm>
      </p:grpSpPr>
      <p:sp>
        <p:nvSpPr>
          <p:cNvPr id="84" name="Google Shape;84;p17"/>
          <p:cNvSpPr/>
          <p:nvPr/>
        </p:nvSpPr>
        <p:spPr>
          <a:xfrm>
            <a:off x="0" y="0"/>
            <a:ext cx="9143999" cy="5143500"/>
          </a:xfrm>
          <a:prstGeom prst="rect">
            <a:avLst/>
          </a:prstGeom>
          <a:solidFill>
            <a:srgbClr val="D7DA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5" name="Google Shape;85;p17"/>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7"/>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5001A"/>
              </a:buClr>
              <a:buSzPts val="3600"/>
              <a:buFont typeface="Gill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7"/>
          <p:cNvSpPr txBox="1"/>
          <p:nvPr>
            <p:ph idx="1" type="body"/>
          </p:nvPr>
        </p:nvSpPr>
        <p:spPr>
          <a:xfrm>
            <a:off x="430464" y="902369"/>
            <a:ext cx="8229600" cy="369079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grpSp>
        <p:nvGrpSpPr>
          <p:cNvPr id="88" name="Google Shape;88;p17"/>
          <p:cNvGrpSpPr/>
          <p:nvPr/>
        </p:nvGrpSpPr>
        <p:grpSpPr>
          <a:xfrm>
            <a:off x="-5079" y="708812"/>
            <a:ext cx="8691879" cy="47507"/>
            <a:chOff x="685800" y="1794746"/>
            <a:chExt cx="7772400" cy="179475"/>
          </a:xfrm>
        </p:grpSpPr>
        <p:sp>
          <p:nvSpPr>
            <p:cNvPr id="89" name="Google Shape;89;p17"/>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0" name="Google Shape;90;p17"/>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91" name="Google Shape;91;p17"/>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pic>
        <p:nvPicPr>
          <p:cNvPr descr="1-line-bluetext-colorshield.png" id="92" name="Google Shape;92;p17"/>
          <p:cNvPicPr preferRelativeResize="0"/>
          <p:nvPr/>
        </p:nvPicPr>
        <p:blipFill rotWithShape="1">
          <a:blip r:embed="rId2">
            <a:alphaModFix/>
          </a:blip>
          <a:srcRect b="0" l="0" r="0" t="0"/>
          <a:stretch/>
        </p:blipFill>
        <p:spPr>
          <a:xfrm>
            <a:off x="457200" y="4699000"/>
            <a:ext cx="1628183" cy="3127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type="obj">
  <p:cSld name="OBJECT">
    <p:spTree>
      <p:nvGrpSpPr>
        <p:cNvPr id="93" name="Shape 93"/>
        <p:cNvGrpSpPr/>
        <p:nvPr/>
      </p:nvGrpSpPr>
      <p:grpSpPr>
        <a:xfrm>
          <a:off x="0" y="0"/>
          <a:ext cx="0" cy="0"/>
          <a:chOff x="0" y="0"/>
          <a:chExt cx="0" cy="0"/>
        </a:xfrm>
      </p:grpSpPr>
      <p:sp>
        <p:nvSpPr>
          <p:cNvPr id="94" name="Google Shape;94;p18"/>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5001A"/>
              </a:buClr>
              <a:buSzPts val="3600"/>
              <a:buFont typeface="Gill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8"/>
          <p:cNvSpPr txBox="1"/>
          <p:nvPr>
            <p:ph idx="1" type="body"/>
          </p:nvPr>
        </p:nvSpPr>
        <p:spPr>
          <a:xfrm>
            <a:off x="430464" y="902369"/>
            <a:ext cx="8229600" cy="369079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6" name="Google Shape;96;p18"/>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97" name="Google Shape;97;p18"/>
          <p:cNvGrpSpPr/>
          <p:nvPr/>
        </p:nvGrpSpPr>
        <p:grpSpPr>
          <a:xfrm>
            <a:off x="-5079" y="708812"/>
            <a:ext cx="8691879" cy="47507"/>
            <a:chOff x="685800" y="1794746"/>
            <a:chExt cx="7772400" cy="179475"/>
          </a:xfrm>
        </p:grpSpPr>
        <p:sp>
          <p:nvSpPr>
            <p:cNvPr id="98" name="Google Shape;98;p18"/>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9" name="Google Shape;99;p18"/>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100" name="Google Shape;100;p18"/>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pic>
        <p:nvPicPr>
          <p:cNvPr descr="upennwatermark.pdf" id="101" name="Google Shape;101;p18"/>
          <p:cNvPicPr preferRelativeResize="0"/>
          <p:nvPr/>
        </p:nvPicPr>
        <p:blipFill rotWithShape="1">
          <a:blip r:embed="rId2">
            <a:alphaModFix amt="6000"/>
          </a:blip>
          <a:srcRect b="0" l="0" r="0" t="0"/>
          <a:stretch/>
        </p:blipFill>
        <p:spPr>
          <a:xfrm>
            <a:off x="199388" y="136505"/>
            <a:ext cx="3092958" cy="347289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02" name="Shape 102"/>
        <p:cNvGrpSpPr/>
        <p:nvPr/>
      </p:nvGrpSpPr>
      <p:grpSpPr>
        <a:xfrm>
          <a:off x="0" y="0"/>
          <a:ext cx="0" cy="0"/>
          <a:chOff x="0" y="0"/>
          <a:chExt cx="0" cy="0"/>
        </a:xfrm>
      </p:grpSpPr>
      <p:sp>
        <p:nvSpPr>
          <p:cNvPr id="103" name="Google Shape;103;p19"/>
          <p:cNvSpPr/>
          <p:nvPr>
            <p:ph idx="2" type="pic"/>
          </p:nvPr>
        </p:nvSpPr>
        <p:spPr>
          <a:xfrm>
            <a:off x="4811889" y="1066670"/>
            <a:ext cx="3487421" cy="3527953"/>
          </a:xfrm>
          <a:prstGeom prst="rect">
            <a:avLst/>
          </a:prstGeom>
          <a:noFill/>
          <a:ln>
            <a:noFill/>
          </a:ln>
        </p:spPr>
      </p:sp>
      <p:sp>
        <p:nvSpPr>
          <p:cNvPr id="104" name="Google Shape;104;p19"/>
          <p:cNvSpPr txBox="1"/>
          <p:nvPr>
            <p:ph idx="1" type="body"/>
          </p:nvPr>
        </p:nvSpPr>
        <p:spPr>
          <a:xfrm>
            <a:off x="457200" y="1066669"/>
            <a:ext cx="4040188"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SzPts val="2400"/>
              <a:buNone/>
              <a:defRPr b="0" sz="2400">
                <a:solidFill>
                  <a:schemeClr val="accent3"/>
                </a:solidFill>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05" name="Google Shape;105;p19"/>
          <p:cNvSpPr txBox="1"/>
          <p:nvPr>
            <p:ph idx="3"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SzPts val="2000"/>
              <a:buChar char="•"/>
              <a:defRPr sz="2000"/>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06" name="Google Shape;106;p19"/>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9"/>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5001A"/>
              </a:buClr>
              <a:buSzPts val="3600"/>
              <a:buFont typeface="Gill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08" name="Google Shape;108;p19"/>
          <p:cNvGrpSpPr/>
          <p:nvPr/>
        </p:nvGrpSpPr>
        <p:grpSpPr>
          <a:xfrm>
            <a:off x="-5079" y="708812"/>
            <a:ext cx="8691879" cy="47507"/>
            <a:chOff x="685800" y="1794746"/>
            <a:chExt cx="7772400" cy="179475"/>
          </a:xfrm>
        </p:grpSpPr>
        <p:sp>
          <p:nvSpPr>
            <p:cNvPr id="109" name="Google Shape;109;p19"/>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0" name="Google Shape;110;p19"/>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111" name="Google Shape;111;p19"/>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mparison">
  <p:cSld name="4_Comparison">
    <p:spTree>
      <p:nvGrpSpPr>
        <p:cNvPr id="112" name="Shape 112"/>
        <p:cNvGrpSpPr/>
        <p:nvPr/>
      </p:nvGrpSpPr>
      <p:grpSpPr>
        <a:xfrm>
          <a:off x="0" y="0"/>
          <a:ext cx="0" cy="0"/>
          <a:chOff x="0" y="0"/>
          <a:chExt cx="0" cy="0"/>
        </a:xfrm>
      </p:grpSpPr>
      <p:pic>
        <p:nvPicPr>
          <p:cNvPr descr="upennwatermark.pdf" id="113" name="Google Shape;113;p20"/>
          <p:cNvPicPr preferRelativeResize="0"/>
          <p:nvPr/>
        </p:nvPicPr>
        <p:blipFill rotWithShape="1">
          <a:blip r:embed="rId2">
            <a:alphaModFix amt="4000"/>
          </a:blip>
          <a:srcRect b="0" l="0" r="0" t="0"/>
          <a:stretch/>
        </p:blipFill>
        <p:spPr>
          <a:xfrm>
            <a:off x="199388" y="136505"/>
            <a:ext cx="3092958" cy="3472891"/>
          </a:xfrm>
          <a:prstGeom prst="rect">
            <a:avLst/>
          </a:prstGeom>
          <a:noFill/>
          <a:ln>
            <a:noFill/>
          </a:ln>
        </p:spPr>
      </p:pic>
      <p:sp>
        <p:nvSpPr>
          <p:cNvPr id="114" name="Google Shape;114;p20"/>
          <p:cNvSpPr/>
          <p:nvPr>
            <p:ph idx="2" type="pic"/>
          </p:nvPr>
        </p:nvSpPr>
        <p:spPr>
          <a:xfrm>
            <a:off x="4811889" y="1066670"/>
            <a:ext cx="3487421" cy="3527953"/>
          </a:xfrm>
          <a:prstGeom prst="rect">
            <a:avLst/>
          </a:prstGeom>
          <a:noFill/>
          <a:ln>
            <a:noFill/>
          </a:ln>
        </p:spPr>
      </p:sp>
      <p:sp>
        <p:nvSpPr>
          <p:cNvPr id="115" name="Google Shape;115;p20"/>
          <p:cNvSpPr txBox="1"/>
          <p:nvPr>
            <p:ph idx="1" type="body"/>
          </p:nvPr>
        </p:nvSpPr>
        <p:spPr>
          <a:xfrm>
            <a:off x="457200" y="1066669"/>
            <a:ext cx="4040188"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SzPts val="2400"/>
              <a:buNone/>
              <a:defRPr b="0" sz="2400">
                <a:solidFill>
                  <a:schemeClr val="accent3"/>
                </a:solidFill>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16" name="Google Shape;116;p20"/>
          <p:cNvSpPr txBox="1"/>
          <p:nvPr>
            <p:ph idx="3"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SzPts val="2000"/>
              <a:buChar char="•"/>
              <a:defRPr sz="2000"/>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17" name="Google Shape;117;p20"/>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0"/>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5001A"/>
              </a:buClr>
              <a:buSzPts val="3600"/>
              <a:buFont typeface="Gill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19" name="Google Shape;119;p20"/>
          <p:cNvGrpSpPr/>
          <p:nvPr/>
        </p:nvGrpSpPr>
        <p:grpSpPr>
          <a:xfrm>
            <a:off x="-5079" y="708812"/>
            <a:ext cx="8691879" cy="47507"/>
            <a:chOff x="685800" y="1794746"/>
            <a:chExt cx="7772400" cy="179475"/>
          </a:xfrm>
        </p:grpSpPr>
        <p:sp>
          <p:nvSpPr>
            <p:cNvPr id="120" name="Google Shape;120;p20"/>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1" name="Google Shape;121;p20"/>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122" name="Google Shape;122;p20"/>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3" name="Shape 123"/>
        <p:cNvGrpSpPr/>
        <p:nvPr/>
      </p:nvGrpSpPr>
      <p:grpSpPr>
        <a:xfrm>
          <a:off x="0" y="0"/>
          <a:ext cx="0" cy="0"/>
          <a:chOff x="0" y="0"/>
          <a:chExt cx="0" cy="0"/>
        </a:xfrm>
      </p:grpSpPr>
      <p:sp>
        <p:nvSpPr>
          <p:cNvPr id="124" name="Google Shape;124;p21"/>
          <p:cNvSpPr txBox="1"/>
          <p:nvPr>
            <p:ph idx="1" type="body"/>
          </p:nvPr>
        </p:nvSpPr>
        <p:spPr>
          <a:xfrm>
            <a:off x="457200" y="1104901"/>
            <a:ext cx="4038600" cy="3489722"/>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SzPts val="2400"/>
              <a:buChar char="•"/>
              <a:defRPr sz="24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25" name="Google Shape;125;p21"/>
          <p:cNvSpPr txBox="1"/>
          <p:nvPr>
            <p:ph idx="2" type="body"/>
          </p:nvPr>
        </p:nvSpPr>
        <p:spPr>
          <a:xfrm>
            <a:off x="4648200" y="1104902"/>
            <a:ext cx="4038600" cy="3489721"/>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SzPts val="2400"/>
              <a:buChar char="•"/>
              <a:defRPr sz="24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26" name="Google Shape;126;p21"/>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1"/>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5001A"/>
              </a:buClr>
              <a:buSzPts val="3600"/>
              <a:buFont typeface="Gill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28" name="Google Shape;128;p21"/>
          <p:cNvGrpSpPr/>
          <p:nvPr/>
        </p:nvGrpSpPr>
        <p:grpSpPr>
          <a:xfrm>
            <a:off x="-5079" y="708812"/>
            <a:ext cx="8691879" cy="47507"/>
            <a:chOff x="685800" y="1794746"/>
            <a:chExt cx="7772400" cy="179475"/>
          </a:xfrm>
        </p:grpSpPr>
        <p:sp>
          <p:nvSpPr>
            <p:cNvPr id="129" name="Google Shape;129;p21"/>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0" name="Google Shape;130;p21"/>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131" name="Google Shape;131;p21"/>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32" name="Shape 132"/>
        <p:cNvGrpSpPr/>
        <p:nvPr/>
      </p:nvGrpSpPr>
      <p:grpSpPr>
        <a:xfrm>
          <a:off x="0" y="0"/>
          <a:ext cx="0" cy="0"/>
          <a:chOff x="0" y="0"/>
          <a:chExt cx="0" cy="0"/>
        </a:xfrm>
      </p:grpSpPr>
      <p:sp>
        <p:nvSpPr>
          <p:cNvPr id="133" name="Google Shape;133;p22"/>
          <p:cNvSpPr txBox="1"/>
          <p:nvPr>
            <p:ph idx="1" type="body"/>
          </p:nvPr>
        </p:nvSpPr>
        <p:spPr>
          <a:xfrm>
            <a:off x="457200" y="1067992"/>
            <a:ext cx="4040188"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SzPts val="2400"/>
              <a:buNone/>
              <a:defRPr b="0" sz="2400">
                <a:solidFill>
                  <a:schemeClr val="accent3"/>
                </a:solidFill>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34" name="Google Shape;134;p22"/>
          <p:cNvSpPr txBox="1"/>
          <p:nvPr>
            <p:ph idx="2" type="body"/>
          </p:nvPr>
        </p:nvSpPr>
        <p:spPr>
          <a:xfrm>
            <a:off x="457200" y="1546491"/>
            <a:ext cx="4040188" cy="304813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SzPts val="2000"/>
              <a:buChar char="•"/>
              <a:defRPr sz="2000"/>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35" name="Google Shape;135;p22"/>
          <p:cNvSpPr txBox="1"/>
          <p:nvPr>
            <p:ph idx="3" type="body"/>
          </p:nvPr>
        </p:nvSpPr>
        <p:spPr>
          <a:xfrm>
            <a:off x="4645026" y="1066669"/>
            <a:ext cx="4041775"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SzPts val="2400"/>
              <a:buNone/>
              <a:defRPr b="0" sz="2400">
                <a:solidFill>
                  <a:schemeClr val="accent3"/>
                </a:solidFill>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36" name="Google Shape;136;p22"/>
          <p:cNvSpPr txBox="1"/>
          <p:nvPr>
            <p:ph idx="4" type="body"/>
          </p:nvPr>
        </p:nvSpPr>
        <p:spPr>
          <a:xfrm>
            <a:off x="4645026" y="1546491"/>
            <a:ext cx="4041775" cy="304813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SzPts val="2000"/>
              <a:buChar char="•"/>
              <a:defRPr sz="2000"/>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37" name="Google Shape;137;p22"/>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2"/>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5001A"/>
              </a:buClr>
              <a:buSzPts val="3600"/>
              <a:buFont typeface="Gill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39" name="Google Shape;139;p22"/>
          <p:cNvGrpSpPr/>
          <p:nvPr/>
        </p:nvGrpSpPr>
        <p:grpSpPr>
          <a:xfrm>
            <a:off x="-5079" y="708812"/>
            <a:ext cx="8691879" cy="47507"/>
            <a:chOff x="685800" y="1794746"/>
            <a:chExt cx="7772400" cy="179475"/>
          </a:xfrm>
        </p:grpSpPr>
        <p:sp>
          <p:nvSpPr>
            <p:cNvPr id="140" name="Google Shape;140;p22"/>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1" name="Google Shape;141;p22"/>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142" name="Google Shape;142;p22"/>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sidebar">
  <p:cSld name="Content and sidebar">
    <p:spTree>
      <p:nvGrpSpPr>
        <p:cNvPr id="143" name="Shape 143"/>
        <p:cNvGrpSpPr/>
        <p:nvPr/>
      </p:nvGrpSpPr>
      <p:grpSpPr>
        <a:xfrm>
          <a:off x="0" y="0"/>
          <a:ext cx="0" cy="0"/>
          <a:chOff x="0" y="0"/>
          <a:chExt cx="0" cy="0"/>
        </a:xfrm>
      </p:grpSpPr>
      <p:sp>
        <p:nvSpPr>
          <p:cNvPr id="144" name="Google Shape;144;p23"/>
          <p:cNvSpPr txBox="1"/>
          <p:nvPr>
            <p:ph idx="1" type="body"/>
          </p:nvPr>
        </p:nvSpPr>
        <p:spPr>
          <a:xfrm>
            <a:off x="6245504" y="1782939"/>
            <a:ext cx="2441297" cy="47982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20"/>
              </a:spcBef>
              <a:spcAft>
                <a:spcPts val="0"/>
              </a:spcAft>
              <a:buSzPts val="1600"/>
              <a:buNone/>
              <a:defRPr b="1" sz="1600">
                <a:solidFill>
                  <a:schemeClr val="dk1"/>
                </a:solidFill>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45" name="Google Shape;145;p23"/>
          <p:cNvSpPr txBox="1"/>
          <p:nvPr>
            <p:ph idx="2" type="body"/>
          </p:nvPr>
        </p:nvSpPr>
        <p:spPr>
          <a:xfrm>
            <a:off x="6245504" y="2310651"/>
            <a:ext cx="2441297" cy="2282515"/>
          </a:xfrm>
          <a:prstGeom prst="rect">
            <a:avLst/>
          </a:prstGeom>
          <a:noFill/>
          <a:ln>
            <a:noFill/>
          </a:ln>
        </p:spPr>
        <p:txBody>
          <a:bodyPr anchorCtr="0" anchor="t" bIns="45700" lIns="91425" spcFirstLastPara="1" rIns="91425" wrap="square" tIns="45700">
            <a:normAutofit/>
          </a:bodyPr>
          <a:lstStyle>
            <a:lvl1pPr indent="-330200" lvl="0" marL="457200" marR="0" algn="l">
              <a:lnSpc>
                <a:spcPct val="100000"/>
              </a:lnSpc>
              <a:spcBef>
                <a:spcPts val="320"/>
              </a:spcBef>
              <a:spcAft>
                <a:spcPts val="0"/>
              </a:spcAft>
              <a:buClr>
                <a:schemeClr val="dk1"/>
              </a:buClr>
              <a:buSzPts val="1600"/>
              <a:buFont typeface="Arial"/>
              <a:buChar char="•"/>
              <a:defRPr sz="1600"/>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46" name="Google Shape;146;p23"/>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3"/>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5001A"/>
              </a:buClr>
              <a:buSzPts val="3600"/>
              <a:buFont typeface="Gill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48" name="Google Shape;148;p23"/>
          <p:cNvGrpSpPr/>
          <p:nvPr/>
        </p:nvGrpSpPr>
        <p:grpSpPr>
          <a:xfrm>
            <a:off x="-5079" y="708812"/>
            <a:ext cx="8691879" cy="47507"/>
            <a:chOff x="685800" y="1794746"/>
            <a:chExt cx="7772400" cy="179475"/>
          </a:xfrm>
        </p:grpSpPr>
        <p:sp>
          <p:nvSpPr>
            <p:cNvPr id="149" name="Google Shape;149;p23"/>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50" name="Google Shape;150;p23"/>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151" name="Google Shape;151;p23"/>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cxnSp>
        <p:nvCxnSpPr>
          <p:cNvPr id="152" name="Google Shape;152;p23"/>
          <p:cNvCxnSpPr/>
          <p:nvPr/>
        </p:nvCxnSpPr>
        <p:spPr>
          <a:xfrm>
            <a:off x="5908842" y="1099987"/>
            <a:ext cx="0" cy="3599013"/>
          </a:xfrm>
          <a:prstGeom prst="straightConnector1">
            <a:avLst/>
          </a:prstGeom>
          <a:noFill/>
          <a:ln cap="flat" cmpd="sng" w="9525">
            <a:solidFill>
              <a:schemeClr val="lt2"/>
            </a:solidFill>
            <a:prstDash val="solid"/>
            <a:round/>
            <a:headEnd len="sm" w="sm" type="none"/>
            <a:tailEnd len="sm" w="sm" type="none"/>
          </a:ln>
        </p:spPr>
      </p:cxnSp>
      <p:sp>
        <p:nvSpPr>
          <p:cNvPr id="153" name="Google Shape;153;p23"/>
          <p:cNvSpPr txBox="1"/>
          <p:nvPr>
            <p:ph idx="3" type="body"/>
          </p:nvPr>
        </p:nvSpPr>
        <p:spPr>
          <a:xfrm>
            <a:off x="310153" y="1485149"/>
            <a:ext cx="5294781" cy="323189"/>
          </a:xfrm>
          <a:prstGeom prst="rect">
            <a:avLst/>
          </a:prstGeom>
          <a:noFill/>
          <a:ln>
            <a:noFill/>
          </a:ln>
        </p:spPr>
        <p:txBody>
          <a:bodyPr anchorCtr="0" anchor="b" bIns="45700" lIns="91425" spcFirstLastPara="1" rIns="91425" wrap="square" tIns="45700">
            <a:normAutofit/>
          </a:bodyPr>
          <a:lstStyle>
            <a:lvl1pPr indent="-228600" lvl="0" marL="457200" marR="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54" name="Google Shape;154;p23"/>
          <p:cNvSpPr txBox="1"/>
          <p:nvPr>
            <p:ph idx="4" type="body"/>
          </p:nvPr>
        </p:nvSpPr>
        <p:spPr>
          <a:xfrm>
            <a:off x="310153" y="1808339"/>
            <a:ext cx="5294781" cy="323189"/>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55" name="Google Shape;155;p23"/>
          <p:cNvSpPr txBox="1"/>
          <p:nvPr>
            <p:ph idx="5" type="body"/>
          </p:nvPr>
        </p:nvSpPr>
        <p:spPr>
          <a:xfrm>
            <a:off x="310153" y="2353690"/>
            <a:ext cx="5294781" cy="323189"/>
          </a:xfrm>
          <a:prstGeom prst="rect">
            <a:avLst/>
          </a:prstGeom>
          <a:noFill/>
          <a:ln>
            <a:noFill/>
          </a:ln>
        </p:spPr>
        <p:txBody>
          <a:bodyPr anchorCtr="0" anchor="b" bIns="45700" lIns="91425" spcFirstLastPara="1" rIns="91425" wrap="square" tIns="45700">
            <a:normAutofit/>
          </a:bodyPr>
          <a:lstStyle>
            <a:lvl1pPr indent="-228600" lvl="0" marL="457200" marR="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56" name="Google Shape;156;p23"/>
          <p:cNvSpPr txBox="1"/>
          <p:nvPr>
            <p:ph idx="6" type="body"/>
          </p:nvPr>
        </p:nvSpPr>
        <p:spPr>
          <a:xfrm>
            <a:off x="310153" y="2676880"/>
            <a:ext cx="5294781" cy="323189"/>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57" name="Google Shape;157;p23"/>
          <p:cNvSpPr txBox="1"/>
          <p:nvPr>
            <p:ph idx="7" type="body"/>
          </p:nvPr>
        </p:nvSpPr>
        <p:spPr>
          <a:xfrm>
            <a:off x="310153" y="3191891"/>
            <a:ext cx="5294781" cy="323189"/>
          </a:xfrm>
          <a:prstGeom prst="rect">
            <a:avLst/>
          </a:prstGeom>
          <a:noFill/>
          <a:ln>
            <a:noFill/>
          </a:ln>
        </p:spPr>
        <p:txBody>
          <a:bodyPr anchorCtr="0" anchor="b" bIns="45700" lIns="91425" spcFirstLastPara="1" rIns="91425" wrap="square" tIns="45700">
            <a:normAutofit/>
          </a:bodyPr>
          <a:lstStyle>
            <a:lvl1pPr indent="-228600" lvl="0" marL="457200" marR="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58" name="Google Shape;158;p23"/>
          <p:cNvSpPr txBox="1"/>
          <p:nvPr>
            <p:ph idx="8" type="body"/>
          </p:nvPr>
        </p:nvSpPr>
        <p:spPr>
          <a:xfrm>
            <a:off x="310153" y="3515080"/>
            <a:ext cx="5294781" cy="323189"/>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59" name="Google Shape;159;p23"/>
          <p:cNvSpPr txBox="1"/>
          <p:nvPr>
            <p:ph idx="9" type="body"/>
          </p:nvPr>
        </p:nvSpPr>
        <p:spPr>
          <a:xfrm>
            <a:off x="309033" y="965867"/>
            <a:ext cx="5295900" cy="419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00"/>
              </a:spcBef>
              <a:spcAft>
                <a:spcPts val="0"/>
              </a:spcAft>
              <a:buSzPts val="2000"/>
              <a:buNone/>
              <a:defRPr b="1" sz="2000">
                <a:solidFill>
                  <a:srgbClr val="00144D"/>
                </a:solidFill>
              </a:defRPr>
            </a:lvl1pPr>
            <a:lvl2pPr indent="-228600" lvl="1" marL="914400" algn="l">
              <a:lnSpc>
                <a:spcPct val="100000"/>
              </a:lnSpc>
              <a:spcBef>
                <a:spcPts val="480"/>
              </a:spcBef>
              <a:spcAft>
                <a:spcPts val="0"/>
              </a:spcAft>
              <a:buSzPts val="2400"/>
              <a:buNone/>
              <a:defRPr/>
            </a:lvl2pPr>
            <a:lvl3pPr indent="-228600" lvl="2" marL="1371600" algn="l">
              <a:lnSpc>
                <a:spcPct val="100000"/>
              </a:lnSpc>
              <a:spcBef>
                <a:spcPts val="400"/>
              </a:spcBef>
              <a:spcAft>
                <a:spcPts val="0"/>
              </a:spcAft>
              <a:buSzPts val="2000"/>
              <a:buNone/>
              <a:defRPr/>
            </a:lvl3pPr>
            <a:lvl4pPr indent="-228600" lvl="3" marL="1828800" algn="l">
              <a:lnSpc>
                <a:spcPct val="100000"/>
              </a:lnSpc>
              <a:spcBef>
                <a:spcPts val="360"/>
              </a:spcBef>
              <a:spcAft>
                <a:spcPts val="0"/>
              </a:spcAft>
              <a:buSzPts val="1800"/>
              <a:buNone/>
              <a:defRPr/>
            </a:lvl4pPr>
            <a:lvl5pPr indent="-228600" lvl="4" marL="2286000" algn="l">
              <a:lnSpc>
                <a:spcPct val="100000"/>
              </a:lnSpc>
              <a:spcBef>
                <a:spcPts val="360"/>
              </a:spcBef>
              <a:spcAft>
                <a:spcPts val="0"/>
              </a:spcAft>
              <a:buSzPts val="18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p:cSld name="Metrics">
    <p:spTree>
      <p:nvGrpSpPr>
        <p:cNvPr id="160" name="Shape 160"/>
        <p:cNvGrpSpPr/>
        <p:nvPr/>
      </p:nvGrpSpPr>
      <p:grpSpPr>
        <a:xfrm>
          <a:off x="0" y="0"/>
          <a:ext cx="0" cy="0"/>
          <a:chOff x="0" y="0"/>
          <a:chExt cx="0" cy="0"/>
        </a:xfrm>
      </p:grpSpPr>
      <p:sp>
        <p:nvSpPr>
          <p:cNvPr id="161" name="Google Shape;161;p24"/>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24"/>
          <p:cNvSpPr txBox="1"/>
          <p:nvPr>
            <p:ph type="title"/>
          </p:nvPr>
        </p:nvSpPr>
        <p:spPr>
          <a:xfrm>
            <a:off x="310152" y="15485"/>
            <a:ext cx="8229600" cy="69360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5001A"/>
              </a:buClr>
              <a:buSzPts val="3600"/>
              <a:buFont typeface="Gill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63" name="Google Shape;163;p24"/>
          <p:cNvGrpSpPr/>
          <p:nvPr/>
        </p:nvGrpSpPr>
        <p:grpSpPr>
          <a:xfrm>
            <a:off x="-5079" y="708812"/>
            <a:ext cx="8691879" cy="47507"/>
            <a:chOff x="685800" y="1794746"/>
            <a:chExt cx="7772400" cy="179475"/>
          </a:xfrm>
        </p:grpSpPr>
        <p:sp>
          <p:nvSpPr>
            <p:cNvPr id="164" name="Google Shape;164;p24"/>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65" name="Google Shape;165;p24"/>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166" name="Google Shape;166;p24"/>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
        <p:nvSpPr>
          <p:cNvPr id="167" name="Google Shape;167;p24"/>
          <p:cNvSpPr/>
          <p:nvPr/>
        </p:nvSpPr>
        <p:spPr>
          <a:xfrm>
            <a:off x="457201" y="1110132"/>
            <a:ext cx="2198255" cy="1029799"/>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accent1"/>
              </a:solidFill>
              <a:latin typeface="Gill Sans"/>
              <a:ea typeface="Gill Sans"/>
              <a:cs typeface="Gill Sans"/>
              <a:sym typeface="Gill Sans"/>
            </a:endParaRPr>
          </a:p>
        </p:txBody>
      </p:sp>
      <p:sp>
        <p:nvSpPr>
          <p:cNvPr id="168" name="Google Shape;168;p24"/>
          <p:cNvSpPr/>
          <p:nvPr/>
        </p:nvSpPr>
        <p:spPr>
          <a:xfrm>
            <a:off x="457200" y="1110132"/>
            <a:ext cx="2198255" cy="4750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Gill Sans"/>
              <a:ea typeface="Gill Sans"/>
              <a:cs typeface="Gill Sans"/>
              <a:sym typeface="Gill Sans"/>
            </a:endParaRPr>
          </a:p>
        </p:txBody>
      </p:sp>
      <p:grpSp>
        <p:nvGrpSpPr>
          <p:cNvPr id="169" name="Google Shape;169;p24"/>
          <p:cNvGrpSpPr/>
          <p:nvPr/>
        </p:nvGrpSpPr>
        <p:grpSpPr>
          <a:xfrm>
            <a:off x="457198" y="2210969"/>
            <a:ext cx="3035300" cy="1029799"/>
            <a:chOff x="457198" y="2913323"/>
            <a:chExt cx="3035300" cy="1373065"/>
          </a:xfrm>
        </p:grpSpPr>
        <p:sp>
          <p:nvSpPr>
            <p:cNvPr id="170" name="Google Shape;170;p24"/>
            <p:cNvSpPr/>
            <p:nvPr/>
          </p:nvSpPr>
          <p:spPr>
            <a:xfrm>
              <a:off x="457199" y="2913323"/>
              <a:ext cx="3035299" cy="1373065"/>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Gill Sans"/>
                <a:ea typeface="Gill Sans"/>
                <a:cs typeface="Gill Sans"/>
                <a:sym typeface="Gill Sans"/>
              </a:endParaRPr>
            </a:p>
          </p:txBody>
        </p:sp>
        <p:sp>
          <p:nvSpPr>
            <p:cNvPr id="171" name="Google Shape;171;p24"/>
            <p:cNvSpPr/>
            <p:nvPr/>
          </p:nvSpPr>
          <p:spPr>
            <a:xfrm>
              <a:off x="457198" y="2913323"/>
              <a:ext cx="3035300" cy="633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Gill Sans"/>
                <a:ea typeface="Gill Sans"/>
                <a:cs typeface="Gill Sans"/>
                <a:sym typeface="Gill Sans"/>
              </a:endParaRPr>
            </a:p>
          </p:txBody>
        </p:sp>
      </p:grpSp>
      <p:grpSp>
        <p:nvGrpSpPr>
          <p:cNvPr id="172" name="Google Shape;172;p24"/>
          <p:cNvGrpSpPr/>
          <p:nvPr/>
        </p:nvGrpSpPr>
        <p:grpSpPr>
          <a:xfrm>
            <a:off x="457199" y="3303506"/>
            <a:ext cx="8181976" cy="1029799"/>
            <a:chOff x="457199" y="4370039"/>
            <a:chExt cx="8181976" cy="1373065"/>
          </a:xfrm>
        </p:grpSpPr>
        <p:sp>
          <p:nvSpPr>
            <p:cNvPr id="173" name="Google Shape;173;p24"/>
            <p:cNvSpPr/>
            <p:nvPr/>
          </p:nvSpPr>
          <p:spPr>
            <a:xfrm>
              <a:off x="457199" y="4370039"/>
              <a:ext cx="8181976" cy="1373065"/>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Gill Sans"/>
                <a:ea typeface="Gill Sans"/>
                <a:cs typeface="Gill Sans"/>
                <a:sym typeface="Gill Sans"/>
              </a:endParaRPr>
            </a:p>
          </p:txBody>
        </p:sp>
        <p:sp>
          <p:nvSpPr>
            <p:cNvPr id="174" name="Google Shape;174;p24"/>
            <p:cNvSpPr/>
            <p:nvPr/>
          </p:nvSpPr>
          <p:spPr>
            <a:xfrm>
              <a:off x="457199" y="4370039"/>
              <a:ext cx="8181975" cy="6334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2"/>
                </a:solidFill>
                <a:latin typeface="Gill Sans"/>
                <a:ea typeface="Gill Sans"/>
                <a:cs typeface="Gill Sans"/>
                <a:sym typeface="Gill Sans"/>
              </a:endParaRPr>
            </a:p>
          </p:txBody>
        </p:sp>
      </p:grpSp>
      <p:grpSp>
        <p:nvGrpSpPr>
          <p:cNvPr id="175" name="Google Shape;175;p24"/>
          <p:cNvGrpSpPr/>
          <p:nvPr/>
        </p:nvGrpSpPr>
        <p:grpSpPr>
          <a:xfrm>
            <a:off x="2746375" y="1110132"/>
            <a:ext cx="2762250" cy="1029799"/>
            <a:chOff x="2746375" y="1480176"/>
            <a:chExt cx="2762250" cy="1373065"/>
          </a:xfrm>
        </p:grpSpPr>
        <p:sp>
          <p:nvSpPr>
            <p:cNvPr id="176" name="Google Shape;176;p24"/>
            <p:cNvSpPr/>
            <p:nvPr/>
          </p:nvSpPr>
          <p:spPr>
            <a:xfrm>
              <a:off x="2746375" y="1480176"/>
              <a:ext cx="2762250" cy="1373065"/>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accent1"/>
                </a:solidFill>
                <a:latin typeface="Gill Sans"/>
                <a:ea typeface="Gill Sans"/>
                <a:cs typeface="Gill Sans"/>
                <a:sym typeface="Gill Sans"/>
              </a:endParaRPr>
            </a:p>
          </p:txBody>
        </p:sp>
        <p:sp>
          <p:nvSpPr>
            <p:cNvPr id="177" name="Google Shape;177;p24"/>
            <p:cNvSpPr/>
            <p:nvPr/>
          </p:nvSpPr>
          <p:spPr>
            <a:xfrm>
              <a:off x="2746375" y="1480176"/>
              <a:ext cx="2762250" cy="633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Gill Sans"/>
                <a:ea typeface="Gill Sans"/>
                <a:cs typeface="Gill Sans"/>
                <a:sym typeface="Gill Sans"/>
              </a:endParaRPr>
            </a:p>
          </p:txBody>
        </p:sp>
      </p:grpSp>
      <p:grpSp>
        <p:nvGrpSpPr>
          <p:cNvPr id="178" name="Google Shape;178;p24"/>
          <p:cNvGrpSpPr/>
          <p:nvPr/>
        </p:nvGrpSpPr>
        <p:grpSpPr>
          <a:xfrm>
            <a:off x="5611092" y="1110132"/>
            <a:ext cx="3028082" cy="1029799"/>
            <a:chOff x="5556249" y="1480176"/>
            <a:chExt cx="3082926" cy="1373065"/>
          </a:xfrm>
        </p:grpSpPr>
        <p:sp>
          <p:nvSpPr>
            <p:cNvPr id="179" name="Google Shape;179;p24"/>
            <p:cNvSpPr/>
            <p:nvPr/>
          </p:nvSpPr>
          <p:spPr>
            <a:xfrm>
              <a:off x="5556250" y="1480176"/>
              <a:ext cx="3082925" cy="1373065"/>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accent1"/>
                </a:solidFill>
                <a:latin typeface="Gill Sans"/>
                <a:ea typeface="Gill Sans"/>
                <a:cs typeface="Gill Sans"/>
                <a:sym typeface="Gill Sans"/>
              </a:endParaRPr>
            </a:p>
          </p:txBody>
        </p:sp>
        <p:sp>
          <p:nvSpPr>
            <p:cNvPr id="180" name="Google Shape;180;p24"/>
            <p:cNvSpPr/>
            <p:nvPr/>
          </p:nvSpPr>
          <p:spPr>
            <a:xfrm>
              <a:off x="5556249" y="1480176"/>
              <a:ext cx="3082925" cy="6334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Gill Sans"/>
                <a:ea typeface="Gill Sans"/>
                <a:cs typeface="Gill Sans"/>
                <a:sym typeface="Gill Sans"/>
              </a:endParaRPr>
            </a:p>
          </p:txBody>
        </p:sp>
      </p:grpSp>
      <p:grpSp>
        <p:nvGrpSpPr>
          <p:cNvPr id="181" name="Google Shape;181;p24"/>
          <p:cNvGrpSpPr/>
          <p:nvPr/>
        </p:nvGrpSpPr>
        <p:grpSpPr>
          <a:xfrm>
            <a:off x="3582730" y="2210969"/>
            <a:ext cx="5056446" cy="1029799"/>
            <a:chOff x="3556000" y="2913323"/>
            <a:chExt cx="5083175" cy="1373065"/>
          </a:xfrm>
        </p:grpSpPr>
        <p:sp>
          <p:nvSpPr>
            <p:cNvPr id="182" name="Google Shape;182;p24"/>
            <p:cNvSpPr/>
            <p:nvPr/>
          </p:nvSpPr>
          <p:spPr>
            <a:xfrm>
              <a:off x="3556000" y="2913323"/>
              <a:ext cx="5083175" cy="1373065"/>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Gill Sans"/>
                <a:ea typeface="Gill Sans"/>
                <a:cs typeface="Gill Sans"/>
                <a:sym typeface="Gill Sans"/>
              </a:endParaRPr>
            </a:p>
          </p:txBody>
        </p:sp>
        <p:sp>
          <p:nvSpPr>
            <p:cNvPr id="183" name="Google Shape;183;p24"/>
            <p:cNvSpPr/>
            <p:nvPr/>
          </p:nvSpPr>
          <p:spPr>
            <a:xfrm>
              <a:off x="3556000" y="2913323"/>
              <a:ext cx="5083174" cy="6334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Gill Sans"/>
                <a:ea typeface="Gill Sans"/>
                <a:cs typeface="Gill Sans"/>
                <a:sym typeface="Gill Sans"/>
              </a:endParaRPr>
            </a:p>
          </p:txBody>
        </p:sp>
      </p:grpSp>
      <p:sp>
        <p:nvSpPr>
          <p:cNvPr id="184" name="Google Shape;184;p24"/>
          <p:cNvSpPr txBox="1"/>
          <p:nvPr>
            <p:ph idx="1" type="body"/>
          </p:nvPr>
        </p:nvSpPr>
        <p:spPr>
          <a:xfrm>
            <a:off x="457201" y="1197944"/>
            <a:ext cx="2198254"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85" name="Google Shape;185;p24"/>
          <p:cNvSpPr txBox="1"/>
          <p:nvPr>
            <p:ph idx="2" type="body"/>
          </p:nvPr>
        </p:nvSpPr>
        <p:spPr>
          <a:xfrm>
            <a:off x="457201" y="1775175"/>
            <a:ext cx="2198255"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86" name="Google Shape;186;p24"/>
          <p:cNvSpPr txBox="1"/>
          <p:nvPr>
            <p:ph idx="3" type="body"/>
          </p:nvPr>
        </p:nvSpPr>
        <p:spPr>
          <a:xfrm>
            <a:off x="2746376" y="1197944"/>
            <a:ext cx="2762250"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87" name="Google Shape;187;p24"/>
          <p:cNvSpPr txBox="1"/>
          <p:nvPr>
            <p:ph idx="4" type="body"/>
          </p:nvPr>
        </p:nvSpPr>
        <p:spPr>
          <a:xfrm>
            <a:off x="2746376" y="1775175"/>
            <a:ext cx="2762251"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88" name="Google Shape;188;p24"/>
          <p:cNvSpPr txBox="1"/>
          <p:nvPr>
            <p:ph idx="5" type="body"/>
          </p:nvPr>
        </p:nvSpPr>
        <p:spPr>
          <a:xfrm>
            <a:off x="5611093" y="1197944"/>
            <a:ext cx="3028080"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89" name="Google Shape;189;p24"/>
          <p:cNvSpPr txBox="1"/>
          <p:nvPr>
            <p:ph idx="6" type="body"/>
          </p:nvPr>
        </p:nvSpPr>
        <p:spPr>
          <a:xfrm>
            <a:off x="5611093" y="1775175"/>
            <a:ext cx="3028081"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90" name="Google Shape;190;p24"/>
          <p:cNvSpPr txBox="1"/>
          <p:nvPr>
            <p:ph idx="7" type="body"/>
          </p:nvPr>
        </p:nvSpPr>
        <p:spPr>
          <a:xfrm>
            <a:off x="3582731" y="2283875"/>
            <a:ext cx="5056442"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dk2"/>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91" name="Google Shape;191;p24"/>
          <p:cNvSpPr txBox="1"/>
          <p:nvPr>
            <p:ph idx="8" type="body"/>
          </p:nvPr>
        </p:nvSpPr>
        <p:spPr>
          <a:xfrm>
            <a:off x="3582730" y="2861106"/>
            <a:ext cx="5056446"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dk2"/>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92" name="Google Shape;192;p24"/>
          <p:cNvSpPr txBox="1"/>
          <p:nvPr>
            <p:ph idx="9" type="body"/>
          </p:nvPr>
        </p:nvSpPr>
        <p:spPr>
          <a:xfrm>
            <a:off x="457200" y="2283875"/>
            <a:ext cx="3035298"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dk2"/>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93" name="Google Shape;193;p24"/>
          <p:cNvSpPr txBox="1"/>
          <p:nvPr>
            <p:ph idx="13" type="body"/>
          </p:nvPr>
        </p:nvSpPr>
        <p:spPr>
          <a:xfrm>
            <a:off x="457200" y="2861106"/>
            <a:ext cx="3035299"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dk2"/>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94" name="Google Shape;194;p24"/>
          <p:cNvSpPr txBox="1"/>
          <p:nvPr>
            <p:ph idx="14" type="body"/>
          </p:nvPr>
        </p:nvSpPr>
        <p:spPr>
          <a:xfrm>
            <a:off x="457201" y="3385708"/>
            <a:ext cx="8181972" cy="577231"/>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lt2"/>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95" name="Google Shape;195;p24"/>
          <p:cNvSpPr txBox="1"/>
          <p:nvPr>
            <p:ph idx="15" type="body"/>
          </p:nvPr>
        </p:nvSpPr>
        <p:spPr>
          <a:xfrm>
            <a:off x="457197" y="3962939"/>
            <a:ext cx="8181980" cy="323189"/>
          </a:xfrm>
          <a:prstGeom prst="rect">
            <a:avLst/>
          </a:prstGeom>
          <a:noFill/>
          <a:ln>
            <a:noFill/>
          </a:ln>
        </p:spPr>
        <p:txBody>
          <a:bodyPr anchorCtr="0" anchor="t" bIns="45700" lIns="91425" spcFirstLastPara="1" rIns="91425" wrap="square" tIns="45700">
            <a:norm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lt2"/>
                </a:solidFill>
              </a:defRPr>
            </a:lvl1pPr>
            <a:lvl2pPr indent="-342900" lvl="1" marL="914400" algn="l">
              <a:lnSpc>
                <a:spcPct val="100000"/>
              </a:lnSpc>
              <a:spcBef>
                <a:spcPts val="360"/>
              </a:spcBef>
              <a:spcAft>
                <a:spcPts val="0"/>
              </a:spcAft>
              <a:buSzPts val="1800"/>
              <a:buChar char="–"/>
              <a:defRPr sz="1800"/>
            </a:lvl2pPr>
            <a:lvl3pPr indent="-330200" lvl="2" marL="1371600" algn="l">
              <a:lnSpc>
                <a:spcPct val="100000"/>
              </a:lnSpc>
              <a:spcBef>
                <a:spcPts val="320"/>
              </a:spcBef>
              <a:spcAft>
                <a:spcPts val="0"/>
              </a:spcAft>
              <a:buSzPts val="1600"/>
              <a:buChar char="•"/>
              <a:defRPr sz="1600"/>
            </a:lvl3pPr>
            <a:lvl4pPr indent="-317500" lvl="3" marL="1828800" algn="l">
              <a:lnSpc>
                <a:spcPct val="100000"/>
              </a:lnSpc>
              <a:spcBef>
                <a:spcPts val="280"/>
              </a:spcBef>
              <a:spcAft>
                <a:spcPts val="0"/>
              </a:spcAft>
              <a:buSzPts val="1400"/>
              <a:buChar char="–"/>
              <a:defRPr sz="1400"/>
            </a:lvl4pPr>
            <a:lvl5pPr indent="-317500" lvl="4" marL="2286000" algn="l">
              <a:lnSpc>
                <a:spcPct val="100000"/>
              </a:lnSpc>
              <a:spcBef>
                <a:spcPts val="280"/>
              </a:spcBef>
              <a:spcAft>
                <a:spcPts val="0"/>
              </a:spcAft>
              <a:buSzPts val="1400"/>
              <a:buChar char="»"/>
              <a:defRPr sz="14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Venn Diagram">
    <p:spTree>
      <p:nvGrpSpPr>
        <p:cNvPr id="196" name="Shape 196"/>
        <p:cNvGrpSpPr/>
        <p:nvPr/>
      </p:nvGrpSpPr>
      <p:grpSpPr>
        <a:xfrm>
          <a:off x="0" y="0"/>
          <a:ext cx="0" cy="0"/>
          <a:chOff x="0" y="0"/>
          <a:chExt cx="0" cy="0"/>
        </a:xfrm>
      </p:grpSpPr>
      <p:sp>
        <p:nvSpPr>
          <p:cNvPr id="197" name="Google Shape;197;p25"/>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25"/>
          <p:cNvSpPr/>
          <p:nvPr/>
        </p:nvSpPr>
        <p:spPr>
          <a:xfrm>
            <a:off x="1509610" y="1196952"/>
            <a:ext cx="3931920" cy="35370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99" name="Google Shape;199;p25"/>
          <p:cNvSpPr/>
          <p:nvPr/>
        </p:nvSpPr>
        <p:spPr>
          <a:xfrm>
            <a:off x="3671595" y="1186553"/>
            <a:ext cx="3931920" cy="3538728"/>
          </a:xfrm>
          <a:prstGeom prst="ellipse">
            <a:avLst/>
          </a:prstGeom>
          <a:solidFill>
            <a:schemeClr val="accent3">
              <a:alpha val="6823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00" name="Google Shape;200;p25"/>
          <p:cNvSpPr txBox="1"/>
          <p:nvPr>
            <p:ph type="title"/>
          </p:nvPr>
        </p:nvSpPr>
        <p:spPr>
          <a:xfrm>
            <a:off x="1622280" y="2589950"/>
            <a:ext cx="1947510" cy="65225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Font typeface="Gill Sans"/>
              <a:buNone/>
              <a:defRPr b="0" sz="1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01" name="Google Shape;201;p25"/>
          <p:cNvGrpSpPr/>
          <p:nvPr/>
        </p:nvGrpSpPr>
        <p:grpSpPr>
          <a:xfrm>
            <a:off x="-5079" y="708812"/>
            <a:ext cx="8691879" cy="47507"/>
            <a:chOff x="685800" y="1794746"/>
            <a:chExt cx="7772400" cy="179475"/>
          </a:xfrm>
        </p:grpSpPr>
        <p:sp>
          <p:nvSpPr>
            <p:cNvPr id="202" name="Google Shape;202;p25"/>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3" name="Google Shape;203;p25"/>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204" name="Google Shape;204;p25"/>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
        <p:nvSpPr>
          <p:cNvPr id="205" name="Google Shape;205;p25"/>
          <p:cNvSpPr txBox="1"/>
          <p:nvPr>
            <p:ph idx="1" type="body"/>
          </p:nvPr>
        </p:nvSpPr>
        <p:spPr>
          <a:xfrm>
            <a:off x="310153" y="0"/>
            <a:ext cx="7986713" cy="70842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20"/>
              </a:spcBef>
              <a:spcAft>
                <a:spcPts val="0"/>
              </a:spcAft>
              <a:buSzPts val="3600"/>
              <a:buNone/>
              <a:defRPr sz="3600">
                <a:solidFill>
                  <a:schemeClr val="accent1"/>
                </a:solidFill>
              </a:defRPr>
            </a:lvl1pPr>
            <a:lvl2pPr indent="-228600" lvl="1" marL="914400" algn="l">
              <a:lnSpc>
                <a:spcPct val="100000"/>
              </a:lnSpc>
              <a:spcBef>
                <a:spcPts val="480"/>
              </a:spcBef>
              <a:spcAft>
                <a:spcPts val="0"/>
              </a:spcAft>
              <a:buSzPts val="2400"/>
              <a:buNone/>
              <a:defRPr/>
            </a:lvl2pPr>
            <a:lvl3pPr indent="-228600" lvl="2" marL="1371600" algn="l">
              <a:lnSpc>
                <a:spcPct val="100000"/>
              </a:lnSpc>
              <a:spcBef>
                <a:spcPts val="400"/>
              </a:spcBef>
              <a:spcAft>
                <a:spcPts val="0"/>
              </a:spcAft>
              <a:buSzPts val="2000"/>
              <a:buNone/>
              <a:defRPr/>
            </a:lvl3pPr>
            <a:lvl4pPr indent="-228600" lvl="3" marL="1828800" algn="l">
              <a:lnSpc>
                <a:spcPct val="100000"/>
              </a:lnSpc>
              <a:spcBef>
                <a:spcPts val="360"/>
              </a:spcBef>
              <a:spcAft>
                <a:spcPts val="0"/>
              </a:spcAft>
              <a:buSzPts val="1800"/>
              <a:buNone/>
              <a:defRPr/>
            </a:lvl4pPr>
            <a:lvl5pPr indent="-228600" lvl="4" marL="2286000" algn="l">
              <a:lnSpc>
                <a:spcPct val="100000"/>
              </a:lnSpc>
              <a:spcBef>
                <a:spcPts val="360"/>
              </a:spcBef>
              <a:spcAft>
                <a:spcPts val="0"/>
              </a:spcAft>
              <a:buSzPts val="18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6" name="Google Shape;206;p25"/>
          <p:cNvSpPr txBox="1"/>
          <p:nvPr>
            <p:ph idx="2" type="body"/>
          </p:nvPr>
        </p:nvSpPr>
        <p:spPr>
          <a:xfrm>
            <a:off x="3569790" y="2589610"/>
            <a:ext cx="1968500" cy="65246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SzPts val="1800"/>
              <a:buNone/>
              <a:defRPr sz="1800">
                <a:solidFill>
                  <a:schemeClr val="lt1"/>
                </a:solidFill>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7" name="Google Shape;207;p25"/>
          <p:cNvSpPr txBox="1"/>
          <p:nvPr>
            <p:ph idx="3" type="body"/>
          </p:nvPr>
        </p:nvSpPr>
        <p:spPr>
          <a:xfrm>
            <a:off x="5538290" y="2589610"/>
            <a:ext cx="1968500" cy="65246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SzPts val="1800"/>
              <a:buNone/>
              <a:defRPr sz="1800">
                <a:solidFill>
                  <a:srgbClr val="FFFFFF"/>
                </a:solidFill>
              </a:defRPr>
            </a:lvl1pPr>
            <a:lvl2pPr indent="-228600" lvl="1" marL="914400" algn="l">
              <a:lnSpc>
                <a:spcPct val="100000"/>
              </a:lnSpc>
              <a:spcBef>
                <a:spcPts val="480"/>
              </a:spcBef>
              <a:spcAft>
                <a:spcPts val="0"/>
              </a:spcAft>
              <a:buSzPts val="2400"/>
              <a:buNone/>
              <a:defRPr/>
            </a:lvl2pPr>
            <a:lvl3pPr indent="-228600" lvl="2" marL="1371600" algn="l">
              <a:lnSpc>
                <a:spcPct val="100000"/>
              </a:lnSpc>
              <a:spcBef>
                <a:spcPts val="400"/>
              </a:spcBef>
              <a:spcAft>
                <a:spcPts val="0"/>
              </a:spcAft>
              <a:buSzPts val="2000"/>
              <a:buNone/>
              <a:defRPr/>
            </a:lvl3pPr>
            <a:lvl4pPr indent="-228600" lvl="3" marL="1828800" algn="l">
              <a:lnSpc>
                <a:spcPct val="100000"/>
              </a:lnSpc>
              <a:spcBef>
                <a:spcPts val="360"/>
              </a:spcBef>
              <a:spcAft>
                <a:spcPts val="0"/>
              </a:spcAft>
              <a:buSzPts val="1800"/>
              <a:buNone/>
              <a:defRPr/>
            </a:lvl4pPr>
            <a:lvl5pPr indent="-228600" lvl="4" marL="2286000" algn="l">
              <a:lnSpc>
                <a:spcPct val="100000"/>
              </a:lnSpc>
              <a:spcBef>
                <a:spcPts val="360"/>
              </a:spcBef>
              <a:spcAft>
                <a:spcPts val="0"/>
              </a:spcAft>
              <a:buSzPts val="18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08" name="Shape 208"/>
        <p:cNvGrpSpPr/>
        <p:nvPr/>
      </p:nvGrpSpPr>
      <p:grpSpPr>
        <a:xfrm>
          <a:off x="0" y="0"/>
          <a:ext cx="0" cy="0"/>
          <a:chOff x="0" y="0"/>
          <a:chExt cx="0" cy="0"/>
        </a:xfrm>
      </p:grpSpPr>
      <p:sp>
        <p:nvSpPr>
          <p:cNvPr id="209" name="Google Shape;209;p26"/>
          <p:cNvSpPr/>
          <p:nvPr/>
        </p:nvSpPr>
        <p:spPr>
          <a:xfrm>
            <a:off x="239890" y="4582584"/>
            <a:ext cx="2229555" cy="3902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0" name="Google Shape;210;p26"/>
          <p:cNvSpPr/>
          <p:nvPr>
            <p:ph idx="2" type="pic"/>
          </p:nvPr>
        </p:nvSpPr>
        <p:spPr>
          <a:xfrm>
            <a:off x="-25400" y="0"/>
            <a:ext cx="9186334" cy="4185826"/>
          </a:xfrm>
          <a:prstGeom prst="rect">
            <a:avLst/>
          </a:prstGeom>
          <a:noFill/>
          <a:ln>
            <a:noFill/>
          </a:ln>
        </p:spPr>
      </p:sp>
      <p:sp>
        <p:nvSpPr>
          <p:cNvPr id="211" name="Google Shape;211;p26"/>
          <p:cNvSpPr/>
          <p:nvPr/>
        </p:nvSpPr>
        <p:spPr>
          <a:xfrm>
            <a:off x="-42334" y="4233333"/>
            <a:ext cx="9242778" cy="916571"/>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2" name="Google Shape;212;p26"/>
          <p:cNvSpPr txBox="1"/>
          <p:nvPr>
            <p:ph idx="1" type="body"/>
          </p:nvPr>
        </p:nvSpPr>
        <p:spPr>
          <a:xfrm>
            <a:off x="465844" y="4471115"/>
            <a:ext cx="5813600" cy="45576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360"/>
              </a:spcBef>
              <a:spcAft>
                <a:spcPts val="0"/>
              </a:spcAft>
              <a:buSzPts val="1800"/>
              <a:buNone/>
              <a:defRPr sz="1800">
                <a:solidFill>
                  <a:schemeClr val="lt1"/>
                </a:solidFill>
              </a:defRPr>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13" name="Google Shape;213;p26"/>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214" name="Google Shape;214;p26"/>
          <p:cNvGrpSpPr/>
          <p:nvPr/>
        </p:nvGrpSpPr>
        <p:grpSpPr>
          <a:xfrm>
            <a:off x="-42334" y="4185826"/>
            <a:ext cx="9203266" cy="47507"/>
            <a:chOff x="685800" y="1794746"/>
            <a:chExt cx="7772400" cy="179475"/>
          </a:xfrm>
        </p:grpSpPr>
        <p:sp>
          <p:nvSpPr>
            <p:cNvPr id="215" name="Google Shape;215;p26"/>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6" name="Google Shape;216;p26"/>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217" name="Google Shape;217;p26"/>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218" name="Shape 218"/>
        <p:cNvGrpSpPr/>
        <p:nvPr/>
      </p:nvGrpSpPr>
      <p:grpSpPr>
        <a:xfrm>
          <a:off x="0" y="0"/>
          <a:ext cx="0" cy="0"/>
          <a:chOff x="0" y="0"/>
          <a:chExt cx="0" cy="0"/>
        </a:xfrm>
      </p:grpSpPr>
      <p:sp>
        <p:nvSpPr>
          <p:cNvPr id="219" name="Google Shape;219;p27"/>
          <p:cNvSpPr/>
          <p:nvPr/>
        </p:nvSpPr>
        <p:spPr>
          <a:xfrm>
            <a:off x="312460" y="4593469"/>
            <a:ext cx="2229555" cy="5282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0" name="Google Shape;220;p27"/>
          <p:cNvSpPr/>
          <p:nvPr>
            <p:ph idx="2" type="pic"/>
          </p:nvPr>
        </p:nvSpPr>
        <p:spPr>
          <a:xfrm>
            <a:off x="-14817" y="0"/>
            <a:ext cx="9186334" cy="4185826"/>
          </a:xfrm>
          <a:prstGeom prst="rect">
            <a:avLst/>
          </a:prstGeom>
          <a:noFill/>
          <a:ln>
            <a:noFill/>
          </a:ln>
        </p:spPr>
      </p:sp>
      <p:sp>
        <p:nvSpPr>
          <p:cNvPr id="221" name="Google Shape;221;p27"/>
          <p:cNvSpPr txBox="1"/>
          <p:nvPr>
            <p:ph idx="1" type="body"/>
          </p:nvPr>
        </p:nvSpPr>
        <p:spPr>
          <a:xfrm>
            <a:off x="465844" y="4471115"/>
            <a:ext cx="5813600" cy="45576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360"/>
              </a:spcBef>
              <a:spcAft>
                <a:spcPts val="0"/>
              </a:spcAft>
              <a:buSzPts val="1800"/>
              <a:buNone/>
              <a:defRPr sz="1800">
                <a:solidFill>
                  <a:schemeClr val="accent6"/>
                </a:solidFill>
              </a:defRPr>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22" name="Google Shape;222;p27"/>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223" name="Google Shape;223;p27"/>
          <p:cNvGrpSpPr/>
          <p:nvPr/>
        </p:nvGrpSpPr>
        <p:grpSpPr>
          <a:xfrm>
            <a:off x="-42334" y="4185826"/>
            <a:ext cx="9203266" cy="47507"/>
            <a:chOff x="685800" y="1794746"/>
            <a:chExt cx="7772400" cy="179475"/>
          </a:xfrm>
        </p:grpSpPr>
        <p:sp>
          <p:nvSpPr>
            <p:cNvPr id="224" name="Google Shape;224;p27"/>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5" name="Google Shape;225;p27"/>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226" name="Google Shape;226;p27"/>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icture with Caption">
  <p:cSld name="2_Picture with Caption">
    <p:spTree>
      <p:nvGrpSpPr>
        <p:cNvPr id="227" name="Shape 227"/>
        <p:cNvGrpSpPr/>
        <p:nvPr/>
      </p:nvGrpSpPr>
      <p:grpSpPr>
        <a:xfrm>
          <a:off x="0" y="0"/>
          <a:ext cx="0" cy="0"/>
          <a:chOff x="0" y="0"/>
          <a:chExt cx="0" cy="0"/>
        </a:xfrm>
      </p:grpSpPr>
      <p:sp>
        <p:nvSpPr>
          <p:cNvPr id="228" name="Google Shape;228;p28"/>
          <p:cNvSpPr/>
          <p:nvPr/>
        </p:nvSpPr>
        <p:spPr>
          <a:xfrm>
            <a:off x="239890" y="4582584"/>
            <a:ext cx="2229555" cy="3902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9" name="Google Shape;229;p28"/>
          <p:cNvSpPr/>
          <p:nvPr>
            <p:ph idx="2" type="pic"/>
          </p:nvPr>
        </p:nvSpPr>
        <p:spPr>
          <a:xfrm>
            <a:off x="-25400" y="1011585"/>
            <a:ext cx="9186334" cy="4138319"/>
          </a:xfrm>
          <a:prstGeom prst="rect">
            <a:avLst/>
          </a:prstGeom>
          <a:noFill/>
          <a:ln>
            <a:noFill/>
          </a:ln>
        </p:spPr>
      </p:sp>
      <p:sp>
        <p:nvSpPr>
          <p:cNvPr id="230" name="Google Shape;230;p28"/>
          <p:cNvSpPr/>
          <p:nvPr/>
        </p:nvSpPr>
        <p:spPr>
          <a:xfrm>
            <a:off x="-21167" y="-3292"/>
            <a:ext cx="9178768" cy="96737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31" name="Google Shape;231;p28"/>
          <p:cNvSpPr txBox="1"/>
          <p:nvPr>
            <p:ph idx="1" type="body"/>
          </p:nvPr>
        </p:nvSpPr>
        <p:spPr>
          <a:xfrm>
            <a:off x="465844" y="231431"/>
            <a:ext cx="8220956" cy="45576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560"/>
              </a:spcBef>
              <a:spcAft>
                <a:spcPts val="0"/>
              </a:spcAft>
              <a:buSzPts val="2800"/>
              <a:buNone/>
              <a:defRPr sz="2800">
                <a:solidFill>
                  <a:schemeClr val="lt1"/>
                </a:solidFill>
              </a:defRPr>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32" name="Google Shape;232;p28"/>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233" name="Google Shape;233;p28"/>
          <p:cNvGrpSpPr/>
          <p:nvPr/>
        </p:nvGrpSpPr>
        <p:grpSpPr>
          <a:xfrm>
            <a:off x="-21168" y="964078"/>
            <a:ext cx="9175832" cy="47507"/>
            <a:chOff x="685800" y="1794746"/>
            <a:chExt cx="7772400" cy="179475"/>
          </a:xfrm>
        </p:grpSpPr>
        <p:sp>
          <p:nvSpPr>
            <p:cNvPr id="234" name="Google Shape;234;p28"/>
            <p:cNvSpPr/>
            <p:nvPr/>
          </p:nvSpPr>
          <p:spPr>
            <a:xfrm>
              <a:off x="685800" y="1794746"/>
              <a:ext cx="1170819" cy="1794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35" name="Google Shape;235;p28"/>
            <p:cNvSpPr/>
            <p:nvPr/>
          </p:nvSpPr>
          <p:spPr>
            <a:xfrm>
              <a:off x="1856619" y="1794746"/>
              <a:ext cx="2206599" cy="1794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sp>
          <p:nvSpPr>
            <p:cNvPr id="236" name="Google Shape;236;p28"/>
            <p:cNvSpPr/>
            <p:nvPr/>
          </p:nvSpPr>
          <p:spPr>
            <a:xfrm>
              <a:off x="4063218" y="1794746"/>
              <a:ext cx="4394982" cy="179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7" name="Shape 237"/>
        <p:cNvGrpSpPr/>
        <p:nvPr/>
      </p:nvGrpSpPr>
      <p:grpSpPr>
        <a:xfrm>
          <a:off x="0" y="0"/>
          <a:ext cx="0" cy="0"/>
          <a:chOff x="0" y="0"/>
          <a:chExt cx="0" cy="0"/>
        </a:xfrm>
      </p:grpSpPr>
      <p:sp>
        <p:nvSpPr>
          <p:cNvPr id="238" name="Google Shape;238;p29"/>
          <p:cNvSpPr txBox="1"/>
          <p:nvPr>
            <p:ph type="title"/>
          </p:nvPr>
        </p:nvSpPr>
        <p:spPr>
          <a:xfrm>
            <a:off x="311700" y="445025"/>
            <a:ext cx="8520600" cy="572700"/>
          </a:xfrm>
          <a:prstGeom prst="rect">
            <a:avLst/>
          </a:prstGeom>
        </p:spPr>
        <p:txBody>
          <a:bodyPr anchorCtr="0" anchor="ctr" bIns="45700" lIns="91425" spcFirstLastPara="1" rIns="91425" wrap="square" tIns="45700">
            <a:norm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29"/>
          <p:cNvSpPr txBox="1"/>
          <p:nvPr>
            <p:ph idx="1" type="body"/>
          </p:nvPr>
        </p:nvSpPr>
        <p:spPr>
          <a:xfrm>
            <a:off x="311700" y="1152475"/>
            <a:ext cx="3999900" cy="3416400"/>
          </a:xfrm>
          <a:prstGeom prst="rect">
            <a:avLst/>
          </a:prstGeom>
        </p:spPr>
        <p:txBody>
          <a:bodyPr anchorCtr="0" anchor="t" bIns="45700" lIns="91425" spcFirstLastPara="1" rIns="91425" wrap="square" tIns="45700">
            <a:normAutofit/>
          </a:bodyPr>
          <a:lstStyle>
            <a:lvl1pPr indent="-317500" lvl="0" marL="457200">
              <a:spcBef>
                <a:spcPts val="560"/>
              </a:spcBef>
              <a:spcAft>
                <a:spcPts val="0"/>
              </a:spcAft>
              <a:buSzPts val="1400"/>
              <a:buChar char="•"/>
              <a:defRPr sz="1400"/>
            </a:lvl1pPr>
            <a:lvl2pPr indent="-304800" lvl="1" marL="914400">
              <a:spcBef>
                <a:spcPts val="480"/>
              </a:spcBef>
              <a:spcAft>
                <a:spcPts val="0"/>
              </a:spcAft>
              <a:buSzPts val="1200"/>
              <a:buChar char="–"/>
              <a:defRPr sz="1200"/>
            </a:lvl2pPr>
            <a:lvl3pPr indent="-304800" lvl="2" marL="1371600">
              <a:spcBef>
                <a:spcPts val="400"/>
              </a:spcBef>
              <a:spcAft>
                <a:spcPts val="0"/>
              </a:spcAft>
              <a:buSzPts val="1200"/>
              <a:buChar char="•"/>
              <a:defRPr sz="1200"/>
            </a:lvl3pPr>
            <a:lvl4pPr indent="-304800" lvl="3" marL="1828800">
              <a:spcBef>
                <a:spcPts val="360"/>
              </a:spcBef>
              <a:spcAft>
                <a:spcPts val="0"/>
              </a:spcAft>
              <a:buSzPts val="1200"/>
              <a:buChar char="–"/>
              <a:defRPr sz="1200"/>
            </a:lvl4pPr>
            <a:lvl5pPr indent="-304800" lvl="4" marL="2286000">
              <a:spcBef>
                <a:spcPts val="360"/>
              </a:spcBef>
              <a:spcAft>
                <a:spcPts val="0"/>
              </a:spcAft>
              <a:buSzPts val="1200"/>
              <a:buChar char="»"/>
              <a:defRPr sz="1200"/>
            </a:lvl5pPr>
            <a:lvl6pPr indent="-304800" lvl="5" marL="2743200">
              <a:spcBef>
                <a:spcPts val="400"/>
              </a:spcBef>
              <a:spcAft>
                <a:spcPts val="0"/>
              </a:spcAft>
              <a:buSzPts val="1200"/>
              <a:buChar char="•"/>
              <a:defRPr sz="1200"/>
            </a:lvl6pPr>
            <a:lvl7pPr indent="-304800" lvl="6" marL="3200400">
              <a:spcBef>
                <a:spcPts val="400"/>
              </a:spcBef>
              <a:spcAft>
                <a:spcPts val="0"/>
              </a:spcAft>
              <a:buSzPts val="1200"/>
              <a:buChar char="•"/>
              <a:defRPr sz="1200"/>
            </a:lvl7pPr>
            <a:lvl8pPr indent="-304800" lvl="7" marL="3657600">
              <a:spcBef>
                <a:spcPts val="400"/>
              </a:spcBef>
              <a:spcAft>
                <a:spcPts val="0"/>
              </a:spcAft>
              <a:buSzPts val="1200"/>
              <a:buChar char="•"/>
              <a:defRPr sz="1200"/>
            </a:lvl8pPr>
            <a:lvl9pPr indent="-304800" lvl="8" marL="4114800">
              <a:spcBef>
                <a:spcPts val="400"/>
              </a:spcBef>
              <a:spcAft>
                <a:spcPts val="0"/>
              </a:spcAft>
              <a:buSzPts val="1200"/>
              <a:buChar char="•"/>
              <a:defRPr sz="1200"/>
            </a:lvl9pPr>
          </a:lstStyle>
          <a:p/>
        </p:txBody>
      </p:sp>
      <p:sp>
        <p:nvSpPr>
          <p:cNvPr id="240" name="Google Shape;240;p29"/>
          <p:cNvSpPr txBox="1"/>
          <p:nvPr>
            <p:ph idx="2" type="body"/>
          </p:nvPr>
        </p:nvSpPr>
        <p:spPr>
          <a:xfrm>
            <a:off x="4832400" y="1152475"/>
            <a:ext cx="3999900" cy="3416400"/>
          </a:xfrm>
          <a:prstGeom prst="rect">
            <a:avLst/>
          </a:prstGeom>
        </p:spPr>
        <p:txBody>
          <a:bodyPr anchorCtr="0" anchor="t" bIns="45700" lIns="91425" spcFirstLastPara="1" rIns="91425" wrap="square" tIns="45700">
            <a:normAutofit/>
          </a:bodyPr>
          <a:lstStyle>
            <a:lvl1pPr indent="-317500" lvl="0" marL="457200">
              <a:spcBef>
                <a:spcPts val="560"/>
              </a:spcBef>
              <a:spcAft>
                <a:spcPts val="0"/>
              </a:spcAft>
              <a:buSzPts val="1400"/>
              <a:buChar char="•"/>
              <a:defRPr sz="1400"/>
            </a:lvl1pPr>
            <a:lvl2pPr indent="-304800" lvl="1" marL="914400">
              <a:spcBef>
                <a:spcPts val="480"/>
              </a:spcBef>
              <a:spcAft>
                <a:spcPts val="0"/>
              </a:spcAft>
              <a:buSzPts val="1200"/>
              <a:buChar char="–"/>
              <a:defRPr sz="1200"/>
            </a:lvl2pPr>
            <a:lvl3pPr indent="-304800" lvl="2" marL="1371600">
              <a:spcBef>
                <a:spcPts val="400"/>
              </a:spcBef>
              <a:spcAft>
                <a:spcPts val="0"/>
              </a:spcAft>
              <a:buSzPts val="1200"/>
              <a:buChar char="•"/>
              <a:defRPr sz="1200"/>
            </a:lvl3pPr>
            <a:lvl4pPr indent="-304800" lvl="3" marL="1828800">
              <a:spcBef>
                <a:spcPts val="360"/>
              </a:spcBef>
              <a:spcAft>
                <a:spcPts val="0"/>
              </a:spcAft>
              <a:buSzPts val="1200"/>
              <a:buChar char="–"/>
              <a:defRPr sz="1200"/>
            </a:lvl4pPr>
            <a:lvl5pPr indent="-304800" lvl="4" marL="2286000">
              <a:spcBef>
                <a:spcPts val="360"/>
              </a:spcBef>
              <a:spcAft>
                <a:spcPts val="0"/>
              </a:spcAft>
              <a:buSzPts val="1200"/>
              <a:buChar char="»"/>
              <a:defRPr sz="1200"/>
            </a:lvl5pPr>
            <a:lvl6pPr indent="-304800" lvl="5" marL="2743200">
              <a:spcBef>
                <a:spcPts val="400"/>
              </a:spcBef>
              <a:spcAft>
                <a:spcPts val="0"/>
              </a:spcAft>
              <a:buSzPts val="1200"/>
              <a:buChar char="•"/>
              <a:defRPr sz="1200"/>
            </a:lvl6pPr>
            <a:lvl7pPr indent="-304800" lvl="6" marL="3200400">
              <a:spcBef>
                <a:spcPts val="400"/>
              </a:spcBef>
              <a:spcAft>
                <a:spcPts val="0"/>
              </a:spcAft>
              <a:buSzPts val="1200"/>
              <a:buChar char="•"/>
              <a:defRPr sz="1200"/>
            </a:lvl7pPr>
            <a:lvl8pPr indent="-304800" lvl="7" marL="3657600">
              <a:spcBef>
                <a:spcPts val="400"/>
              </a:spcBef>
              <a:spcAft>
                <a:spcPts val="0"/>
              </a:spcAft>
              <a:buSzPts val="1200"/>
              <a:buChar char="•"/>
              <a:defRPr sz="1200"/>
            </a:lvl8pPr>
            <a:lvl9pPr indent="-304800" lvl="8" marL="4114800">
              <a:spcBef>
                <a:spcPts val="400"/>
              </a:spcBef>
              <a:spcAft>
                <a:spcPts val="0"/>
              </a:spcAft>
              <a:buSzPts val="1200"/>
              <a:buChar char="•"/>
              <a:defRPr sz="1200"/>
            </a:lvl9pPr>
          </a:lstStyle>
          <a:p/>
        </p:txBody>
      </p:sp>
      <p:sp>
        <p:nvSpPr>
          <p:cNvPr id="241" name="Google Shape;241;p29"/>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6" Type="http://schemas.openxmlformats.org/officeDocument/2006/relationships/slideLayout" Target="../slideLayouts/slideLayout16.xml"/><Relationship Id="rId18" Type="http://schemas.openxmlformats.org/officeDocument/2006/relationships/theme" Target="../theme/theme3.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430464" y="1029708"/>
            <a:ext cx="8229600" cy="339447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accent6"/>
                </a:solidFill>
                <a:latin typeface="Gill Sans"/>
                <a:ea typeface="Gill Sans"/>
                <a:cs typeface="Gill Sans"/>
                <a:sym typeface="Gill Sans"/>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accent6"/>
                </a:solidFill>
                <a:latin typeface="Gill Sans"/>
                <a:ea typeface="Gill Sans"/>
                <a:cs typeface="Gill Sans"/>
                <a:sym typeface="Gill Sans"/>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accent6"/>
                </a:solidFill>
                <a:latin typeface="Gill Sans"/>
                <a:ea typeface="Gill Sans"/>
                <a:cs typeface="Gill Sans"/>
                <a:sym typeface="Gill Sans"/>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accent6"/>
                </a:solidFill>
                <a:latin typeface="Gill Sans"/>
                <a:ea typeface="Gill Sans"/>
                <a:cs typeface="Gill Sans"/>
                <a:sym typeface="Gill Sans"/>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accent6"/>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9pPr>
          </a:lstStyle>
          <a:p/>
        </p:txBody>
      </p:sp>
      <p:sp>
        <p:nvSpPr>
          <p:cNvPr id="52" name="Google Shape;52;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94"/>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53" name="Google Shape;53;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94"/>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94"/>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94"/>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94"/>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94"/>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94"/>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94"/>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94"/>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94"/>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1-line-bluetext-colorshield.png" id="54" name="Google Shape;54;p13"/>
          <p:cNvPicPr preferRelativeResize="0"/>
          <p:nvPr/>
        </p:nvPicPr>
        <p:blipFill rotWithShape="1">
          <a:blip r:embed="rId1">
            <a:alphaModFix/>
          </a:blip>
          <a:srcRect b="0" l="0" r="0" t="0"/>
          <a:stretch/>
        </p:blipFill>
        <p:spPr>
          <a:xfrm>
            <a:off x="457200" y="4699000"/>
            <a:ext cx="1628183" cy="312725"/>
          </a:xfrm>
          <a:prstGeom prst="rect">
            <a:avLst/>
          </a:prstGeom>
          <a:noFill/>
          <a:ln>
            <a:noFill/>
          </a:ln>
        </p:spPr>
      </p:pic>
      <p:sp>
        <p:nvSpPr>
          <p:cNvPr id="55" name="Google Shape;55;p13"/>
          <p:cNvSpPr txBox="1"/>
          <p:nvPr>
            <p:ph type="title"/>
          </p:nvPr>
        </p:nvSpPr>
        <p:spPr>
          <a:xfrm>
            <a:off x="323520" y="-19089"/>
            <a:ext cx="8229600" cy="7279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95001A"/>
              </a:buClr>
              <a:buSzPts val="3600"/>
              <a:buFont typeface="Gill Sans"/>
              <a:buNone/>
              <a:defRPr b="0" i="0" sz="3600" u="none" cap="none" strike="noStrike">
                <a:solidFill>
                  <a:srgbClr val="95001A"/>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5.jpg"/><Relationship Id="rId4" Type="http://schemas.openxmlformats.org/officeDocument/2006/relationships/image" Target="../media/image32.pn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en.wikipedia.org/wiki/File:Van_Gogh_-_Starry_Night_-_Google_Art_Project.jpg" TargetMode="External"/><Relationship Id="rId4" Type="http://schemas.openxmlformats.org/officeDocument/2006/relationships/hyperlink" Target="https://artsology.com/blog/2022/09/van-gogh-and-basketball-as-imagined-by-ai/" TargetMode="External"/><Relationship Id="rId5" Type="http://schemas.openxmlformats.org/officeDocument/2006/relationships/hyperlink" Target="https://medium.com/@tenyks_blogger/multimodal-large-language-models-mllms-transforming-computer-vision-76d3c5dd267f" TargetMode="External"/><Relationship Id="rId6" Type="http://schemas.openxmlformats.org/officeDocument/2006/relationships/hyperlink" Target="https://openai.com/index/hello-gpt-4o/" TargetMode="External"/><Relationship Id="rId7" Type="http://schemas.openxmlformats.org/officeDocument/2006/relationships/hyperlink" Target="http://dx.doi.org/10.48550/arXiv.2411.1451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39.jpg"/><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ctrTitle"/>
          </p:nvPr>
        </p:nvSpPr>
        <p:spPr>
          <a:xfrm>
            <a:off x="958147" y="1073526"/>
            <a:ext cx="7397039" cy="1747125"/>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Gill Sans"/>
              <a:buNone/>
            </a:pPr>
            <a:r>
              <a:rPr lang="en"/>
              <a:t>Multimodal LLM Optimizations</a:t>
            </a:r>
            <a:br>
              <a:rPr lang="en"/>
            </a:br>
            <a:r>
              <a:rPr lang="en" sz="2800"/>
              <a:t>CIS 7000 - Fall 2024</a:t>
            </a:r>
            <a:endParaRPr sz="2800"/>
          </a:p>
        </p:txBody>
      </p:sp>
      <p:sp>
        <p:nvSpPr>
          <p:cNvPr id="247" name="Google Shape;247;p30"/>
          <p:cNvSpPr txBox="1"/>
          <p:nvPr>
            <p:ph idx="1" type="subTitle"/>
          </p:nvPr>
        </p:nvSpPr>
        <p:spPr>
          <a:xfrm>
            <a:off x="958147" y="3255792"/>
            <a:ext cx="7397039" cy="658114"/>
          </a:xfrm>
          <a:prstGeom prst="rect">
            <a:avLst/>
          </a:prstGeom>
          <a:noFill/>
          <a:ln>
            <a:noFill/>
          </a:ln>
        </p:spPr>
        <p:txBody>
          <a:bodyPr anchorCtr="0" anchor="t" bIns="45700" lIns="91425" spcFirstLastPara="1" rIns="91425" wrap="square" tIns="45700">
            <a:normAutofit fontScale="92500" lnSpcReduction="20000"/>
          </a:bodyPr>
          <a:lstStyle/>
          <a:p>
            <a:pPr indent="-406400" lvl="0" marL="457200" rtl="0" algn="l">
              <a:lnSpc>
                <a:spcPct val="100000"/>
              </a:lnSpc>
              <a:spcBef>
                <a:spcPts val="480"/>
              </a:spcBef>
              <a:spcAft>
                <a:spcPts val="0"/>
              </a:spcAft>
              <a:buSzPct val="100000"/>
              <a:buNone/>
            </a:pPr>
            <a:r>
              <a:rPr lang="en"/>
              <a:t>Presenters: Wahub Ahmed, Vridhi Jain, Om </a:t>
            </a:r>
            <a:r>
              <a:rPr lang="en"/>
              <a:t>Shastri, Vignesh Lakshmanan</a:t>
            </a:r>
            <a:endParaRPr/>
          </a:p>
        </p:txBody>
      </p:sp>
      <p:sp>
        <p:nvSpPr>
          <p:cNvPr id="248" name="Google Shape;248;p30"/>
          <p:cNvSpPr/>
          <p:nvPr/>
        </p:nvSpPr>
        <p:spPr>
          <a:xfrm>
            <a:off x="5904450" y="4255550"/>
            <a:ext cx="2514900" cy="82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30"/>
          <p:cNvPicPr preferRelativeResize="0"/>
          <p:nvPr/>
        </p:nvPicPr>
        <p:blipFill>
          <a:blip r:embed="rId3">
            <a:alphaModFix/>
          </a:blip>
          <a:stretch>
            <a:fillRect/>
          </a:stretch>
        </p:blipFill>
        <p:spPr>
          <a:xfrm>
            <a:off x="5976225" y="4255550"/>
            <a:ext cx="2371348" cy="82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idx="1" type="subTitle"/>
          </p:nvPr>
        </p:nvSpPr>
        <p:spPr>
          <a:xfrm>
            <a:off x="958147" y="3255792"/>
            <a:ext cx="7397100" cy="6582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rPr lang="en"/>
              <a:t>Chapter 2</a:t>
            </a:r>
            <a:endParaRPr/>
          </a:p>
        </p:txBody>
      </p:sp>
      <p:sp>
        <p:nvSpPr>
          <p:cNvPr id="306" name="Google Shape;306;p39"/>
          <p:cNvSpPr txBox="1"/>
          <p:nvPr>
            <p:ph type="ctrTitle"/>
          </p:nvPr>
        </p:nvSpPr>
        <p:spPr>
          <a:xfrm>
            <a:off x="958147" y="1073526"/>
            <a:ext cx="7397100" cy="1747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a:t>MLLM 1: Flamingo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idx="12" type="sldNum"/>
          </p:nvPr>
        </p:nvSpPr>
        <p:spPr>
          <a:xfrm>
            <a:off x="6553200" y="4698999"/>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312" name="Google Shape;312;p40"/>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95001A"/>
              </a:buClr>
              <a:buSzPts val="3240"/>
              <a:buFont typeface="Gill Sans"/>
              <a:buNone/>
            </a:pPr>
            <a:r>
              <a:rPr lang="en" sz="2640"/>
              <a:t>Flamingo: </a:t>
            </a:r>
            <a:r>
              <a:rPr lang="en" sz="2640"/>
              <a:t>a </a:t>
            </a:r>
            <a:r>
              <a:rPr lang="en" sz="2640"/>
              <a:t>Visual Language Model for Few-Shot Learning</a:t>
            </a:r>
            <a:endParaRPr sz="2640"/>
          </a:p>
        </p:txBody>
      </p:sp>
      <p:sp>
        <p:nvSpPr>
          <p:cNvPr id="313" name="Google Shape;313;p40"/>
          <p:cNvSpPr txBox="1"/>
          <p:nvPr>
            <p:ph idx="1" type="body"/>
          </p:nvPr>
        </p:nvSpPr>
        <p:spPr>
          <a:xfrm>
            <a:off x="3" y="792700"/>
            <a:ext cx="4234800" cy="3690900"/>
          </a:xfrm>
          <a:prstGeom prst="rect">
            <a:avLst/>
          </a:prstGeom>
        </p:spPr>
        <p:txBody>
          <a:bodyPr anchorCtr="0" anchor="t" bIns="45700" lIns="91425" spcFirstLastPara="1" rIns="91425" wrap="square" tIns="45700">
            <a:normAutofit fontScale="55000" lnSpcReduction="20000"/>
          </a:bodyPr>
          <a:lstStyle/>
          <a:p>
            <a:pPr indent="0" lvl="0" marL="0" rtl="0" algn="l">
              <a:spcBef>
                <a:spcPts val="360"/>
              </a:spcBef>
              <a:spcAft>
                <a:spcPts val="0"/>
              </a:spcAft>
              <a:buNone/>
            </a:pPr>
            <a:r>
              <a:t/>
            </a:r>
            <a:endParaRPr/>
          </a:p>
          <a:p>
            <a:pPr indent="0" lvl="0" marL="0" rtl="0" algn="l">
              <a:spcBef>
                <a:spcPts val="360"/>
              </a:spcBef>
              <a:spcAft>
                <a:spcPts val="0"/>
              </a:spcAft>
              <a:buNone/>
            </a:pPr>
            <a:r>
              <a:rPr lang="en"/>
              <a:t>What is Flamingo?</a:t>
            </a:r>
            <a:br>
              <a:rPr lang="en"/>
            </a:br>
            <a:r>
              <a:rPr lang="en"/>
              <a:t>A multimodal model that combines vision and language for few-shot learning, enabling robust performance across diverse tasks without task-specific fine-tuning.</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
              <a:t>Motivation:</a:t>
            </a:r>
            <a:endParaRPr/>
          </a:p>
          <a:p>
            <a:pPr indent="-291465" lvl="0" marL="457200" rtl="0" algn="l">
              <a:spcBef>
                <a:spcPts val="360"/>
              </a:spcBef>
              <a:spcAft>
                <a:spcPts val="0"/>
              </a:spcAft>
              <a:buSzPct val="64285"/>
              <a:buChar char="●"/>
            </a:pPr>
            <a:r>
              <a:rPr lang="en"/>
              <a:t>Traditional</a:t>
            </a:r>
            <a:r>
              <a:rPr lang="en"/>
              <a:t> visual models require task specific fine tuning and large annotated datasets.</a:t>
            </a:r>
            <a:endParaRPr/>
          </a:p>
          <a:p>
            <a:pPr indent="-291465" lvl="0" marL="457200" rtl="0" algn="l">
              <a:spcBef>
                <a:spcPts val="360"/>
              </a:spcBef>
              <a:spcAft>
                <a:spcPts val="0"/>
              </a:spcAft>
              <a:buSzPct val="64285"/>
              <a:buChar char="●"/>
            </a:pPr>
            <a:r>
              <a:rPr lang="en"/>
              <a:t>Flamingo addresses this by enabling few shot learning </a:t>
            </a:r>
            <a:r>
              <a:rPr lang="en"/>
              <a:t>across image, video and text tasks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
              <a:t>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pic>
        <p:nvPicPr>
          <p:cNvPr id="314" name="Google Shape;314;p40"/>
          <p:cNvPicPr preferRelativeResize="0"/>
          <p:nvPr/>
        </p:nvPicPr>
        <p:blipFill>
          <a:blip r:embed="rId3">
            <a:alphaModFix/>
          </a:blip>
          <a:stretch>
            <a:fillRect/>
          </a:stretch>
        </p:blipFill>
        <p:spPr>
          <a:xfrm>
            <a:off x="4234725" y="1560652"/>
            <a:ext cx="4649401" cy="2508100"/>
          </a:xfrm>
          <a:prstGeom prst="rect">
            <a:avLst/>
          </a:prstGeom>
          <a:noFill/>
          <a:ln>
            <a:noFill/>
          </a:ln>
        </p:spPr>
      </p:pic>
      <p:sp>
        <p:nvSpPr>
          <p:cNvPr id="315" name="Google Shape;315;p40"/>
          <p:cNvSpPr txBox="1"/>
          <p:nvPr/>
        </p:nvSpPr>
        <p:spPr>
          <a:xfrm>
            <a:off x="2149500" y="4643950"/>
            <a:ext cx="699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References/Image credits </a:t>
            </a:r>
            <a:endParaRPr b="1" sz="900"/>
          </a:p>
          <a:p>
            <a:pPr indent="0" lvl="0" marL="0" rtl="0" algn="l">
              <a:spcBef>
                <a:spcPts val="0"/>
              </a:spcBef>
              <a:spcAft>
                <a:spcPts val="0"/>
              </a:spcAft>
              <a:buNone/>
            </a:pPr>
            <a:r>
              <a:rPr lang="en" sz="900"/>
              <a:t>J-B. Alayrac et al., "Flamingo: a Visual Language Model for Few-Shot Learning", arxiv (2022)</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lnSpc>
                <a:spcPct val="115000"/>
              </a:lnSpc>
              <a:spcBef>
                <a:spcPts val="1200"/>
              </a:spcBef>
              <a:spcAft>
                <a:spcPts val="1200"/>
              </a:spcAft>
              <a:buNone/>
            </a:pPr>
            <a:r>
              <a:rPr lang="en" sz="2440"/>
              <a:t>Bridge powerful pretrained vision-only and language-only models</a:t>
            </a:r>
            <a:endParaRPr sz="2440"/>
          </a:p>
        </p:txBody>
      </p:sp>
      <p:sp>
        <p:nvSpPr>
          <p:cNvPr id="321" name="Google Shape;321;p41"/>
          <p:cNvSpPr txBox="1"/>
          <p:nvPr/>
        </p:nvSpPr>
        <p:spPr>
          <a:xfrm>
            <a:off x="197400" y="1017725"/>
            <a:ext cx="8882400" cy="37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650">
              <a:solidFill>
                <a:schemeClr val="dk1"/>
              </a:solidFill>
            </a:endParaRPr>
          </a:p>
          <a:p>
            <a:pPr indent="-342900" lvl="0" marL="457200" marR="0" rtl="0" algn="l">
              <a:lnSpc>
                <a:spcPct val="100000"/>
              </a:lnSpc>
              <a:spcBef>
                <a:spcPts val="360"/>
              </a:spcBef>
              <a:spcAft>
                <a:spcPts val="0"/>
              </a:spcAft>
              <a:buClr>
                <a:schemeClr val="accent6"/>
              </a:buClr>
              <a:buSzPts val="1800"/>
              <a:buFont typeface="Gill Sans"/>
              <a:buChar char="●"/>
            </a:pPr>
            <a:r>
              <a:rPr lang="en" sz="1800">
                <a:solidFill>
                  <a:schemeClr val="accent6"/>
                </a:solidFill>
                <a:latin typeface="Gill Sans"/>
                <a:ea typeface="Gill Sans"/>
                <a:cs typeface="Gill Sans"/>
                <a:sym typeface="Gill Sans"/>
              </a:rPr>
              <a:t>Training from scratch is extremely </a:t>
            </a:r>
            <a:endParaRPr sz="1800">
              <a:solidFill>
                <a:schemeClr val="accent6"/>
              </a:solidFill>
              <a:latin typeface="Gill Sans"/>
              <a:ea typeface="Gill Sans"/>
              <a:cs typeface="Gill Sans"/>
              <a:sym typeface="Gill Sans"/>
            </a:endParaRPr>
          </a:p>
          <a:p>
            <a:pPr indent="0" lvl="0" marL="457200" marR="0" rtl="0" algn="l">
              <a:lnSpc>
                <a:spcPct val="100000"/>
              </a:lnSpc>
              <a:spcBef>
                <a:spcPts val="360"/>
              </a:spcBef>
              <a:spcAft>
                <a:spcPts val="0"/>
              </a:spcAft>
              <a:buNone/>
            </a:pPr>
            <a:r>
              <a:rPr lang="en" sz="1800">
                <a:solidFill>
                  <a:schemeClr val="accent6"/>
                </a:solidFill>
                <a:latin typeface="Gill Sans"/>
                <a:ea typeface="Gill Sans"/>
                <a:cs typeface="Gill Sans"/>
                <a:sym typeface="Gill Sans"/>
              </a:rPr>
              <a:t>computationally expensive </a:t>
            </a:r>
            <a:endParaRPr sz="1800">
              <a:solidFill>
                <a:schemeClr val="accent6"/>
              </a:solidFill>
              <a:latin typeface="Gill Sans"/>
              <a:ea typeface="Gill Sans"/>
              <a:cs typeface="Gill Sans"/>
              <a:sym typeface="Gill Sans"/>
            </a:endParaRPr>
          </a:p>
          <a:p>
            <a:pPr indent="-342900" lvl="0" marL="457200" marR="0" rtl="0" algn="l">
              <a:lnSpc>
                <a:spcPct val="100000"/>
              </a:lnSpc>
              <a:spcBef>
                <a:spcPts val="360"/>
              </a:spcBef>
              <a:spcAft>
                <a:spcPts val="0"/>
              </a:spcAft>
              <a:buClr>
                <a:schemeClr val="accent6"/>
              </a:buClr>
              <a:buSzPts val="1800"/>
              <a:buFont typeface="Gill Sans"/>
              <a:buChar char="●"/>
            </a:pPr>
            <a:r>
              <a:rPr lang="en" sz="1800">
                <a:solidFill>
                  <a:schemeClr val="accent6"/>
                </a:solidFill>
                <a:latin typeface="Gill Sans"/>
                <a:ea typeface="Gill Sans"/>
                <a:cs typeface="Gill Sans"/>
                <a:sym typeface="Gill Sans"/>
              </a:rPr>
              <a:t>Start from a </a:t>
            </a:r>
            <a:r>
              <a:rPr lang="en" sz="1800">
                <a:solidFill>
                  <a:schemeClr val="accent6"/>
                </a:solidFill>
                <a:latin typeface="Gill Sans"/>
                <a:ea typeface="Gill Sans"/>
                <a:cs typeface="Gill Sans"/>
                <a:sym typeface="Gill Sans"/>
              </a:rPr>
              <a:t>pre trained</a:t>
            </a:r>
            <a:r>
              <a:rPr lang="en" sz="1800">
                <a:solidFill>
                  <a:schemeClr val="accent6"/>
                </a:solidFill>
                <a:latin typeface="Gill Sans"/>
                <a:ea typeface="Gill Sans"/>
                <a:cs typeface="Gill Sans"/>
                <a:sym typeface="Gill Sans"/>
              </a:rPr>
              <a:t> language model</a:t>
            </a:r>
            <a:endParaRPr sz="1800">
              <a:solidFill>
                <a:schemeClr val="accent6"/>
              </a:solidFill>
              <a:latin typeface="Gill Sans"/>
              <a:ea typeface="Gill Sans"/>
              <a:cs typeface="Gill Sans"/>
              <a:sym typeface="Gill Sans"/>
            </a:endParaRPr>
          </a:p>
          <a:p>
            <a:pPr indent="-342900" lvl="0" marL="457200" marR="0" rtl="0" algn="l">
              <a:lnSpc>
                <a:spcPct val="100000"/>
              </a:lnSpc>
              <a:spcBef>
                <a:spcPts val="0"/>
              </a:spcBef>
              <a:spcAft>
                <a:spcPts val="0"/>
              </a:spcAft>
              <a:buClr>
                <a:schemeClr val="accent6"/>
              </a:buClr>
              <a:buSzPts val="1800"/>
              <a:buFont typeface="Gill Sans"/>
              <a:buChar char="●"/>
            </a:pPr>
            <a:r>
              <a:rPr lang="en" sz="1800">
                <a:solidFill>
                  <a:schemeClr val="accent6"/>
                </a:solidFill>
                <a:latin typeface="Gill Sans"/>
                <a:ea typeface="Gill Sans"/>
                <a:cs typeface="Gill Sans"/>
                <a:sym typeface="Gill Sans"/>
              </a:rPr>
              <a:t>Text-only model has no built-in way to </a:t>
            </a:r>
            <a:endParaRPr sz="1800">
              <a:solidFill>
                <a:schemeClr val="accent6"/>
              </a:solidFill>
              <a:latin typeface="Gill Sans"/>
              <a:ea typeface="Gill Sans"/>
              <a:cs typeface="Gill Sans"/>
              <a:sym typeface="Gill Sans"/>
            </a:endParaRPr>
          </a:p>
          <a:p>
            <a:pPr indent="0" lvl="0" marL="457200" marR="0" rtl="0" algn="l">
              <a:lnSpc>
                <a:spcPct val="100000"/>
              </a:lnSpc>
              <a:spcBef>
                <a:spcPts val="360"/>
              </a:spcBef>
              <a:spcAft>
                <a:spcPts val="0"/>
              </a:spcAft>
              <a:buNone/>
            </a:pPr>
            <a:r>
              <a:rPr lang="en" sz="1800">
                <a:solidFill>
                  <a:schemeClr val="accent6"/>
                </a:solidFill>
                <a:latin typeface="Gill Sans"/>
                <a:ea typeface="Gill Sans"/>
                <a:cs typeface="Gill Sans"/>
                <a:sym typeface="Gill Sans"/>
              </a:rPr>
              <a:t>incorporate input from other modalities.</a:t>
            </a:r>
            <a:endParaRPr sz="1800">
              <a:solidFill>
                <a:schemeClr val="accent6"/>
              </a:solidFill>
              <a:latin typeface="Gill Sans"/>
              <a:ea typeface="Gill Sans"/>
              <a:cs typeface="Gill Sans"/>
              <a:sym typeface="Gill Sans"/>
            </a:endParaRPr>
          </a:p>
          <a:p>
            <a:pPr indent="0" lvl="0" marL="0" marR="0" rtl="0" algn="l">
              <a:lnSpc>
                <a:spcPct val="100000"/>
              </a:lnSpc>
              <a:spcBef>
                <a:spcPts val="360"/>
              </a:spcBef>
              <a:spcAft>
                <a:spcPts val="0"/>
              </a:spcAft>
              <a:buNone/>
            </a:pPr>
            <a:r>
              <a:t/>
            </a:r>
            <a:endParaRPr sz="1800">
              <a:solidFill>
                <a:schemeClr val="accent6"/>
              </a:solidFill>
              <a:latin typeface="Gill Sans"/>
              <a:ea typeface="Gill Sans"/>
              <a:cs typeface="Gill Sans"/>
              <a:sym typeface="Gill Sans"/>
            </a:endParaRPr>
          </a:p>
          <a:p>
            <a:pPr indent="0" lvl="0" marL="0" marR="0" rtl="0" algn="l">
              <a:lnSpc>
                <a:spcPct val="100000"/>
              </a:lnSpc>
              <a:spcBef>
                <a:spcPts val="360"/>
              </a:spcBef>
              <a:spcAft>
                <a:spcPts val="0"/>
              </a:spcAft>
              <a:buNone/>
            </a:pPr>
            <a:r>
              <a:rPr lang="en" sz="1800">
                <a:solidFill>
                  <a:schemeClr val="accent6"/>
                </a:solidFill>
                <a:latin typeface="Gill Sans"/>
                <a:ea typeface="Gill Sans"/>
                <a:cs typeface="Gill Sans"/>
                <a:sym typeface="Gill Sans"/>
              </a:rPr>
              <a:t>Flamingo: interleave cross-attention layers with </a:t>
            </a:r>
            <a:endParaRPr sz="1800">
              <a:solidFill>
                <a:schemeClr val="accent6"/>
              </a:solidFill>
              <a:latin typeface="Gill Sans"/>
              <a:ea typeface="Gill Sans"/>
              <a:cs typeface="Gill Sans"/>
              <a:sym typeface="Gill Sans"/>
            </a:endParaRPr>
          </a:p>
          <a:p>
            <a:pPr indent="0" lvl="0" marL="0" marR="0" rtl="0" algn="l">
              <a:lnSpc>
                <a:spcPct val="100000"/>
              </a:lnSpc>
              <a:spcBef>
                <a:spcPts val="360"/>
              </a:spcBef>
              <a:spcAft>
                <a:spcPts val="0"/>
              </a:spcAft>
              <a:buNone/>
            </a:pPr>
            <a:r>
              <a:rPr lang="en" sz="1800">
                <a:solidFill>
                  <a:schemeClr val="accent6"/>
                </a:solidFill>
                <a:latin typeface="Gill Sans"/>
                <a:ea typeface="Gill Sans"/>
                <a:cs typeface="Gill Sans"/>
                <a:sym typeface="Gill Sans"/>
              </a:rPr>
              <a:t>language-only self-attention layers (frozen)</a:t>
            </a:r>
            <a:endParaRPr sz="1800">
              <a:solidFill>
                <a:schemeClr val="accent6"/>
              </a:solidFill>
              <a:latin typeface="Gill Sans"/>
              <a:ea typeface="Gill Sans"/>
              <a:cs typeface="Gill Sans"/>
              <a:sym typeface="Gill Sans"/>
            </a:endParaRPr>
          </a:p>
          <a:p>
            <a:pPr indent="0" lvl="0" marL="0" marR="0" rtl="0" algn="l">
              <a:lnSpc>
                <a:spcPct val="100000"/>
              </a:lnSpc>
              <a:spcBef>
                <a:spcPts val="360"/>
              </a:spcBef>
              <a:spcAft>
                <a:spcPts val="0"/>
              </a:spcAft>
              <a:buNone/>
            </a:pPr>
            <a:r>
              <a:t/>
            </a:r>
            <a:endParaRPr sz="1800">
              <a:solidFill>
                <a:schemeClr val="accent6"/>
              </a:solidFill>
              <a:latin typeface="Gill Sans"/>
              <a:ea typeface="Gill Sans"/>
              <a:cs typeface="Gill Sans"/>
              <a:sym typeface="Gill Sans"/>
            </a:endParaRPr>
          </a:p>
        </p:txBody>
      </p:sp>
      <p:pic>
        <p:nvPicPr>
          <p:cNvPr id="322" name="Google Shape;322;p41"/>
          <p:cNvPicPr preferRelativeResize="0"/>
          <p:nvPr/>
        </p:nvPicPr>
        <p:blipFill>
          <a:blip r:embed="rId3">
            <a:alphaModFix/>
          </a:blip>
          <a:stretch>
            <a:fillRect/>
          </a:stretch>
        </p:blipFill>
        <p:spPr>
          <a:xfrm>
            <a:off x="5045525" y="1239275"/>
            <a:ext cx="3914475" cy="3004925"/>
          </a:xfrm>
          <a:prstGeom prst="rect">
            <a:avLst/>
          </a:prstGeom>
          <a:noFill/>
          <a:ln>
            <a:noFill/>
          </a:ln>
        </p:spPr>
      </p:pic>
      <p:sp>
        <p:nvSpPr>
          <p:cNvPr id="323" name="Google Shape;323;p41"/>
          <p:cNvSpPr txBox="1"/>
          <p:nvPr/>
        </p:nvSpPr>
        <p:spPr>
          <a:xfrm>
            <a:off x="2149500" y="4643950"/>
            <a:ext cx="699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References/Image credits </a:t>
            </a:r>
            <a:endParaRPr b="1" sz="900"/>
          </a:p>
          <a:p>
            <a:pPr indent="0" lvl="0" marL="0" rtl="0" algn="l">
              <a:spcBef>
                <a:spcPts val="0"/>
              </a:spcBef>
              <a:spcAft>
                <a:spcPts val="0"/>
              </a:spcAft>
              <a:buNone/>
            </a:pPr>
            <a:r>
              <a:rPr lang="en" sz="900"/>
              <a:t>J-B. Alayrac et al., "Flamingo: a Visual Language Model for Few-Shot Learning", arxiv (2022)</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311700" y="445025"/>
            <a:ext cx="8520600" cy="572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 sz="2840"/>
              <a:t>Unified handling of images and videos</a:t>
            </a:r>
            <a:endParaRPr sz="2840"/>
          </a:p>
        </p:txBody>
      </p:sp>
      <p:sp>
        <p:nvSpPr>
          <p:cNvPr id="329" name="Google Shape;329;p42"/>
          <p:cNvSpPr txBox="1"/>
          <p:nvPr>
            <p:ph idx="1" type="body"/>
          </p:nvPr>
        </p:nvSpPr>
        <p:spPr>
          <a:xfrm>
            <a:off x="311700" y="1152475"/>
            <a:ext cx="3999900" cy="3416400"/>
          </a:xfrm>
          <a:prstGeom prst="rect">
            <a:avLst/>
          </a:prstGeom>
        </p:spPr>
        <p:txBody>
          <a:bodyPr anchorCtr="0" anchor="t" bIns="45700" lIns="91425" spcFirstLastPara="1" rIns="91425" wrap="square" tIns="45700">
            <a:normAutofit/>
          </a:bodyPr>
          <a:lstStyle/>
          <a:p>
            <a:pPr indent="-317500" lvl="0" marL="457200" rtl="0" algn="l">
              <a:lnSpc>
                <a:spcPct val="115000"/>
              </a:lnSpc>
              <a:spcBef>
                <a:spcPts val="1200"/>
              </a:spcBef>
              <a:spcAft>
                <a:spcPts val="0"/>
              </a:spcAft>
              <a:buSzPts val="1400"/>
              <a:buFont typeface="Gill Sans"/>
              <a:buChar char="●"/>
            </a:pPr>
            <a:r>
              <a:rPr lang="en"/>
              <a:t>Both image and video inputs are high dimensional</a:t>
            </a:r>
            <a:endParaRPr/>
          </a:p>
          <a:p>
            <a:pPr indent="-317500" lvl="0" marL="457200" rtl="0" algn="l">
              <a:lnSpc>
                <a:spcPct val="115000"/>
              </a:lnSpc>
              <a:spcBef>
                <a:spcPts val="0"/>
              </a:spcBef>
              <a:spcAft>
                <a:spcPts val="0"/>
              </a:spcAft>
              <a:buSzPts val="1400"/>
              <a:buFont typeface="Gill Sans"/>
              <a:buChar char="●"/>
            </a:pPr>
            <a:r>
              <a:rPr lang="en"/>
              <a:t>Flattening these inputs into 1-D sequences as is done in text generation, is computationally expensive </a:t>
            </a:r>
            <a:endParaRPr/>
          </a:p>
          <a:p>
            <a:pPr indent="-317500" lvl="0" marL="457200" rtl="0" algn="l">
              <a:lnSpc>
                <a:spcPct val="115000"/>
              </a:lnSpc>
              <a:spcBef>
                <a:spcPts val="0"/>
              </a:spcBef>
              <a:spcAft>
                <a:spcPts val="0"/>
              </a:spcAft>
              <a:buSzPts val="1400"/>
              <a:buFont typeface="Gill Sans"/>
              <a:buChar char="●"/>
            </a:pPr>
            <a:r>
              <a:rPr lang="en"/>
              <a:t>It is </a:t>
            </a:r>
            <a:r>
              <a:rPr lang="en"/>
              <a:t>exacerbated</a:t>
            </a:r>
            <a:r>
              <a:rPr lang="en"/>
              <a:t> by the quadratic cost of self-attention layers</a:t>
            </a:r>
            <a:endParaRPr/>
          </a:p>
          <a:p>
            <a:pPr indent="0" lvl="0" marL="0" rtl="0" algn="l">
              <a:lnSpc>
                <a:spcPct val="115000"/>
              </a:lnSpc>
              <a:spcBef>
                <a:spcPts val="1200"/>
              </a:spcBef>
              <a:spcAft>
                <a:spcPts val="1200"/>
              </a:spcAft>
              <a:buNone/>
            </a:pPr>
            <a:r>
              <a:rPr b="1" lang="en"/>
              <a:t>Flamingo: </a:t>
            </a:r>
            <a:r>
              <a:rPr lang="en"/>
              <a:t>Uses a </a:t>
            </a:r>
            <a:r>
              <a:rPr b="1" lang="en"/>
              <a:t>perceiver-resampler</a:t>
            </a:r>
            <a:r>
              <a:rPr lang="en"/>
              <a:t> processes inputs into fixed visual tokens, incorporates temporal encodings for videos and combines learned latent queries with visual embeddings through attention.</a:t>
            </a:r>
            <a:endParaRPr/>
          </a:p>
        </p:txBody>
      </p:sp>
      <p:sp>
        <p:nvSpPr>
          <p:cNvPr id="330" name="Google Shape;330;p42"/>
          <p:cNvSpPr txBox="1"/>
          <p:nvPr>
            <p:ph idx="2" type="body"/>
          </p:nvPr>
        </p:nvSpPr>
        <p:spPr>
          <a:xfrm>
            <a:off x="4832400" y="1152475"/>
            <a:ext cx="3999900" cy="34164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pic>
        <p:nvPicPr>
          <p:cNvPr id="331" name="Google Shape;331;p42"/>
          <p:cNvPicPr preferRelativeResize="0"/>
          <p:nvPr/>
        </p:nvPicPr>
        <p:blipFill>
          <a:blip r:embed="rId3">
            <a:alphaModFix/>
          </a:blip>
          <a:stretch>
            <a:fillRect/>
          </a:stretch>
        </p:blipFill>
        <p:spPr>
          <a:xfrm>
            <a:off x="4832400" y="1152475"/>
            <a:ext cx="3999899" cy="3775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Training Dataset</a:t>
            </a:r>
            <a:endParaRPr/>
          </a:p>
        </p:txBody>
      </p:sp>
      <p:sp>
        <p:nvSpPr>
          <p:cNvPr id="337" name="Google Shape;337;p43"/>
          <p:cNvSpPr txBox="1"/>
          <p:nvPr>
            <p:ph idx="1" type="body"/>
          </p:nvPr>
        </p:nvSpPr>
        <p:spPr>
          <a:xfrm>
            <a:off x="430464" y="902369"/>
            <a:ext cx="8229600" cy="3690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sz="1200"/>
          </a:p>
          <a:p>
            <a:pPr indent="-323850" lvl="0" marL="457200" rtl="0" algn="l">
              <a:spcBef>
                <a:spcPts val="360"/>
              </a:spcBef>
              <a:spcAft>
                <a:spcPts val="0"/>
              </a:spcAft>
              <a:buSzPts val="1500"/>
              <a:buFont typeface="Gill Sans"/>
              <a:buChar char="●"/>
            </a:pPr>
            <a:r>
              <a:rPr lang="en" sz="1500"/>
              <a:t>The</a:t>
            </a:r>
            <a:r>
              <a:rPr lang="en" sz="1500"/>
              <a:t> existing (image, text) datasets used by CLIP or ALIGN are not general enough for few shot learning</a:t>
            </a:r>
            <a:endParaRPr sz="1500"/>
          </a:p>
          <a:p>
            <a:pPr indent="-323850" lvl="0" marL="457200" rtl="0" algn="l">
              <a:spcBef>
                <a:spcPts val="0"/>
              </a:spcBef>
              <a:spcAft>
                <a:spcPts val="0"/>
              </a:spcAft>
              <a:buSzPts val="1500"/>
              <a:buFont typeface="Gill Sans"/>
              <a:buChar char="●"/>
            </a:pPr>
            <a:r>
              <a:rPr lang="en" sz="1500"/>
              <a:t>Multimodal datasets are scarce in comparison to abundantly </a:t>
            </a:r>
            <a:r>
              <a:rPr lang="en" sz="1500"/>
              <a:t>available text-only data </a:t>
            </a:r>
            <a:r>
              <a:rPr lang="en" sz="1500"/>
              <a:t> </a:t>
            </a:r>
            <a:endParaRPr sz="1500"/>
          </a:p>
          <a:p>
            <a:pPr indent="-323850" lvl="0" marL="457200" rtl="0" algn="l">
              <a:spcBef>
                <a:spcPts val="0"/>
              </a:spcBef>
              <a:spcAft>
                <a:spcPts val="0"/>
              </a:spcAft>
              <a:buSzPts val="1500"/>
              <a:buFont typeface="Gill Sans"/>
              <a:buChar char="●"/>
            </a:pPr>
            <a:r>
              <a:rPr lang="en" sz="1500"/>
              <a:t>One approach is to scrape web pages for interleaved images and text however these pairs are often only weakly related</a:t>
            </a:r>
            <a:endParaRPr sz="1500"/>
          </a:p>
          <a:p>
            <a:pPr indent="-323850" lvl="0" marL="457200" rtl="0" algn="l">
              <a:spcBef>
                <a:spcPts val="0"/>
              </a:spcBef>
              <a:spcAft>
                <a:spcPts val="0"/>
              </a:spcAft>
              <a:buSzPts val="1500"/>
              <a:buFont typeface="Gill Sans"/>
              <a:buChar char="●"/>
            </a:pPr>
            <a:r>
              <a:rPr lang="en" sz="1500"/>
              <a:t>Flamingo:  combines web scraping with existing paired (image, text) and (video, text) datasets</a:t>
            </a:r>
            <a:endParaRPr sz="1500"/>
          </a:p>
        </p:txBody>
      </p:sp>
      <p:pic>
        <p:nvPicPr>
          <p:cNvPr id="338" name="Google Shape;338;p43"/>
          <p:cNvPicPr preferRelativeResize="0"/>
          <p:nvPr/>
        </p:nvPicPr>
        <p:blipFill>
          <a:blip r:embed="rId3">
            <a:alphaModFix/>
          </a:blip>
          <a:stretch>
            <a:fillRect/>
          </a:stretch>
        </p:blipFill>
        <p:spPr>
          <a:xfrm>
            <a:off x="723825" y="2804421"/>
            <a:ext cx="7936250" cy="16760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ph idx="1" type="body"/>
          </p:nvPr>
        </p:nvSpPr>
        <p:spPr>
          <a:xfrm>
            <a:off x="430464" y="902369"/>
            <a:ext cx="8229600" cy="3690900"/>
          </a:xfrm>
          <a:prstGeom prst="rect">
            <a:avLst/>
          </a:prstGeom>
          <a:noFill/>
        </p:spPr>
        <p:txBody>
          <a:bodyPr anchorCtr="0" anchor="t" bIns="45700" lIns="91425" spcFirstLastPara="1" rIns="91425" wrap="square" tIns="45700">
            <a:normAutofit/>
          </a:bodyPr>
          <a:lstStyle/>
          <a:p>
            <a:pPr indent="0" lvl="0" marL="4572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050">
              <a:solidFill>
                <a:srgbClr val="000000"/>
              </a:solidFill>
              <a:highlight>
                <a:srgbClr val="FFFFFF"/>
              </a:highlight>
              <a:latin typeface="Arial"/>
              <a:ea typeface="Arial"/>
              <a:cs typeface="Arial"/>
              <a:sym typeface="Arial"/>
            </a:endParaRPr>
          </a:p>
        </p:txBody>
      </p:sp>
      <p:sp>
        <p:nvSpPr>
          <p:cNvPr id="344" name="Google Shape;344;p44"/>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200"/>
              <a:t>Flamingo Architecture</a:t>
            </a:r>
            <a:endParaRPr sz="3200"/>
          </a:p>
        </p:txBody>
      </p:sp>
      <p:pic>
        <p:nvPicPr>
          <p:cNvPr id="345" name="Google Shape;345;p44"/>
          <p:cNvPicPr preferRelativeResize="0"/>
          <p:nvPr/>
        </p:nvPicPr>
        <p:blipFill rotWithShape="1">
          <a:blip r:embed="rId3">
            <a:alphaModFix/>
          </a:blip>
          <a:srcRect b="15987" l="0" r="1019" t="0"/>
          <a:stretch/>
        </p:blipFill>
        <p:spPr>
          <a:xfrm>
            <a:off x="830825" y="902375"/>
            <a:ext cx="7493202" cy="3357324"/>
          </a:xfrm>
          <a:prstGeom prst="rect">
            <a:avLst/>
          </a:prstGeom>
          <a:noFill/>
          <a:ln>
            <a:noFill/>
          </a:ln>
        </p:spPr>
      </p:pic>
      <p:sp>
        <p:nvSpPr>
          <p:cNvPr id="346" name="Google Shape;346;p44"/>
          <p:cNvSpPr txBox="1"/>
          <p:nvPr/>
        </p:nvSpPr>
        <p:spPr>
          <a:xfrm>
            <a:off x="2149500" y="4643950"/>
            <a:ext cx="699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References/Image credits </a:t>
            </a:r>
            <a:endParaRPr b="1" sz="900"/>
          </a:p>
          <a:p>
            <a:pPr indent="0" lvl="0" marL="0" rtl="0" algn="l">
              <a:spcBef>
                <a:spcPts val="0"/>
              </a:spcBef>
              <a:spcAft>
                <a:spcPts val="0"/>
              </a:spcAft>
              <a:buNone/>
            </a:pPr>
            <a:r>
              <a:rPr lang="en" sz="900"/>
              <a:t>J-B. Alayrac et al., "Flamingo: a Visual Language Model for Few-Shot Learning", arxiv (2022)</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lnSpc>
                <a:spcPct val="115000"/>
              </a:lnSpc>
              <a:spcBef>
                <a:spcPts val="1200"/>
              </a:spcBef>
              <a:spcAft>
                <a:spcPts val="1200"/>
              </a:spcAft>
              <a:buNone/>
            </a:pPr>
            <a:r>
              <a:rPr lang="en"/>
              <a:t>Attention Masking in Flamingo</a:t>
            </a:r>
            <a:endParaRPr/>
          </a:p>
        </p:txBody>
      </p:sp>
      <p:sp>
        <p:nvSpPr>
          <p:cNvPr id="352" name="Google Shape;352;p45"/>
          <p:cNvSpPr txBox="1"/>
          <p:nvPr>
            <p:ph idx="1" type="body"/>
          </p:nvPr>
        </p:nvSpPr>
        <p:spPr>
          <a:xfrm>
            <a:off x="430464" y="902369"/>
            <a:ext cx="8229600" cy="3690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353" name="Google Shape;353;p45"/>
          <p:cNvPicPr preferRelativeResize="0"/>
          <p:nvPr/>
        </p:nvPicPr>
        <p:blipFill rotWithShape="1">
          <a:blip r:embed="rId3">
            <a:alphaModFix/>
          </a:blip>
          <a:srcRect b="50340" l="0" r="-959" t="0"/>
          <a:stretch/>
        </p:blipFill>
        <p:spPr>
          <a:xfrm>
            <a:off x="41675" y="801725"/>
            <a:ext cx="9060626" cy="2686750"/>
          </a:xfrm>
          <a:prstGeom prst="rect">
            <a:avLst/>
          </a:prstGeom>
          <a:noFill/>
          <a:ln>
            <a:noFill/>
          </a:ln>
        </p:spPr>
      </p:pic>
      <p:pic>
        <p:nvPicPr>
          <p:cNvPr id="354" name="Google Shape;354;p45"/>
          <p:cNvPicPr preferRelativeResize="0"/>
          <p:nvPr/>
        </p:nvPicPr>
        <p:blipFill rotWithShape="1">
          <a:blip r:embed="rId4">
            <a:alphaModFix/>
          </a:blip>
          <a:srcRect b="0" l="2733" r="0" t="0"/>
          <a:stretch/>
        </p:blipFill>
        <p:spPr>
          <a:xfrm>
            <a:off x="1518500" y="3581125"/>
            <a:ext cx="1601300" cy="375650"/>
          </a:xfrm>
          <a:prstGeom prst="rect">
            <a:avLst/>
          </a:prstGeom>
          <a:noFill/>
          <a:ln>
            <a:noFill/>
          </a:ln>
        </p:spPr>
      </p:pic>
      <p:pic>
        <p:nvPicPr>
          <p:cNvPr id="355" name="Google Shape;355;p45"/>
          <p:cNvPicPr preferRelativeResize="0"/>
          <p:nvPr/>
        </p:nvPicPr>
        <p:blipFill>
          <a:blip r:embed="rId5">
            <a:alphaModFix/>
          </a:blip>
          <a:stretch>
            <a:fillRect/>
          </a:stretch>
        </p:blipFill>
        <p:spPr>
          <a:xfrm>
            <a:off x="3291350" y="3464625"/>
            <a:ext cx="2934425" cy="1128650"/>
          </a:xfrm>
          <a:prstGeom prst="rect">
            <a:avLst/>
          </a:prstGeom>
          <a:noFill/>
          <a:ln>
            <a:noFill/>
          </a:ln>
        </p:spPr>
      </p:pic>
      <p:pic>
        <p:nvPicPr>
          <p:cNvPr id="356" name="Google Shape;356;p45"/>
          <p:cNvPicPr preferRelativeResize="0"/>
          <p:nvPr/>
        </p:nvPicPr>
        <p:blipFill>
          <a:blip r:embed="rId6">
            <a:alphaModFix/>
          </a:blip>
          <a:stretch>
            <a:fillRect/>
          </a:stretch>
        </p:blipFill>
        <p:spPr>
          <a:xfrm>
            <a:off x="1075125" y="3956787"/>
            <a:ext cx="2216230" cy="620975"/>
          </a:xfrm>
          <a:prstGeom prst="rect">
            <a:avLst/>
          </a:prstGeom>
          <a:noFill/>
          <a:ln>
            <a:noFill/>
          </a:ln>
        </p:spPr>
      </p:pic>
      <p:sp>
        <p:nvSpPr>
          <p:cNvPr id="357" name="Google Shape;357;p45"/>
          <p:cNvSpPr txBox="1"/>
          <p:nvPr/>
        </p:nvSpPr>
        <p:spPr>
          <a:xfrm>
            <a:off x="5616900" y="709075"/>
            <a:ext cx="1708800" cy="6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latin typeface="Gill Sans"/>
                <a:ea typeface="Gill Sans"/>
                <a:cs typeface="Gill Sans"/>
                <a:sym typeface="Gill Sans"/>
              </a:rPr>
              <a:t>unmasked</a:t>
            </a:r>
            <a:endParaRPr sz="1500">
              <a:solidFill>
                <a:schemeClr val="accent6"/>
              </a:solidFill>
              <a:latin typeface="Gill Sans"/>
              <a:ea typeface="Gill Sans"/>
              <a:cs typeface="Gill Sans"/>
              <a:sym typeface="Gill Sans"/>
            </a:endParaRPr>
          </a:p>
        </p:txBody>
      </p:sp>
      <p:cxnSp>
        <p:nvCxnSpPr>
          <p:cNvPr id="358" name="Google Shape;358;p45"/>
          <p:cNvCxnSpPr/>
          <p:nvPr/>
        </p:nvCxnSpPr>
        <p:spPr>
          <a:xfrm>
            <a:off x="6093200" y="1022550"/>
            <a:ext cx="0" cy="294300"/>
          </a:xfrm>
          <a:prstGeom prst="straightConnector1">
            <a:avLst/>
          </a:prstGeom>
          <a:noFill/>
          <a:ln cap="flat" cmpd="sng" w="9525">
            <a:solidFill>
              <a:schemeClr val="dk2"/>
            </a:solidFill>
            <a:prstDash val="solid"/>
            <a:round/>
            <a:headEnd len="med" w="med" type="none"/>
            <a:tailEnd len="med" w="med" type="triangle"/>
          </a:ln>
        </p:spPr>
      </p:cxnSp>
      <p:sp>
        <p:nvSpPr>
          <p:cNvPr id="359" name="Google Shape;359;p45"/>
          <p:cNvSpPr txBox="1"/>
          <p:nvPr/>
        </p:nvSpPr>
        <p:spPr>
          <a:xfrm>
            <a:off x="2183475" y="7291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Gill Sans"/>
                <a:ea typeface="Gill Sans"/>
                <a:cs typeface="Gill Sans"/>
                <a:sym typeface="Gill Sans"/>
              </a:rPr>
              <a:t>masked</a:t>
            </a:r>
            <a:endParaRPr/>
          </a:p>
        </p:txBody>
      </p:sp>
      <p:cxnSp>
        <p:nvCxnSpPr>
          <p:cNvPr id="360" name="Google Shape;360;p45"/>
          <p:cNvCxnSpPr/>
          <p:nvPr/>
        </p:nvCxnSpPr>
        <p:spPr>
          <a:xfrm>
            <a:off x="2575650" y="1022550"/>
            <a:ext cx="0" cy="294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Results</a:t>
            </a:r>
            <a:endParaRPr/>
          </a:p>
        </p:txBody>
      </p:sp>
      <p:sp>
        <p:nvSpPr>
          <p:cNvPr id="366" name="Google Shape;366;p46"/>
          <p:cNvSpPr txBox="1"/>
          <p:nvPr>
            <p:ph idx="1" type="body"/>
          </p:nvPr>
        </p:nvSpPr>
        <p:spPr>
          <a:xfrm>
            <a:off x="430464" y="902369"/>
            <a:ext cx="8229600" cy="3690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367" name="Google Shape;367;p46"/>
          <p:cNvPicPr preferRelativeResize="0"/>
          <p:nvPr/>
        </p:nvPicPr>
        <p:blipFill>
          <a:blip r:embed="rId3">
            <a:alphaModFix/>
          </a:blip>
          <a:stretch>
            <a:fillRect/>
          </a:stretch>
        </p:blipFill>
        <p:spPr>
          <a:xfrm>
            <a:off x="341133" y="902375"/>
            <a:ext cx="8408293" cy="3690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7"/>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With Finetuning</a:t>
            </a:r>
            <a:endParaRPr/>
          </a:p>
        </p:txBody>
      </p:sp>
      <p:sp>
        <p:nvSpPr>
          <p:cNvPr id="373" name="Google Shape;373;p47"/>
          <p:cNvSpPr txBox="1"/>
          <p:nvPr>
            <p:ph idx="1" type="body"/>
          </p:nvPr>
        </p:nvSpPr>
        <p:spPr>
          <a:xfrm>
            <a:off x="457189" y="1077844"/>
            <a:ext cx="8229600" cy="3690900"/>
          </a:xfrm>
          <a:prstGeom prst="rect">
            <a:avLst/>
          </a:prstGeom>
        </p:spPr>
        <p:txBody>
          <a:bodyPr anchorCtr="0" anchor="t" bIns="45700" lIns="91425" spcFirstLastPara="1" rIns="91425" wrap="square" tIns="45700">
            <a:normAutofit/>
          </a:bodyPr>
          <a:lstStyle/>
          <a:p>
            <a:pPr indent="-323850" lvl="0" marL="457200" rtl="0" algn="l">
              <a:lnSpc>
                <a:spcPct val="105000"/>
              </a:lnSpc>
              <a:spcBef>
                <a:spcPts val="1200"/>
              </a:spcBef>
              <a:spcAft>
                <a:spcPts val="0"/>
              </a:spcAft>
              <a:buSzPts val="1500"/>
              <a:buFont typeface="Gill Sans"/>
              <a:buChar char="●"/>
            </a:pPr>
            <a:r>
              <a:rPr lang="en" sz="1500"/>
              <a:t>During fine-tuning, Flamingo keeps the language model layers frozen</a:t>
            </a:r>
            <a:endParaRPr sz="1500"/>
          </a:p>
          <a:p>
            <a:pPr indent="-323850" lvl="0" marL="457200" rtl="0" algn="l">
              <a:lnSpc>
                <a:spcPct val="105000"/>
              </a:lnSpc>
              <a:spcBef>
                <a:spcPts val="0"/>
              </a:spcBef>
              <a:spcAft>
                <a:spcPts val="0"/>
              </a:spcAft>
              <a:buSzPts val="1500"/>
              <a:buFont typeface="Gill Sans"/>
              <a:buChar char="●"/>
            </a:pPr>
            <a:r>
              <a:rPr lang="en" sz="1500"/>
              <a:t>The base vision encoder is also fine-tuned (unlike Flamingo pretraining)</a:t>
            </a:r>
            <a:endParaRPr sz="1500"/>
          </a:p>
          <a:p>
            <a:pPr indent="-323850" lvl="0" marL="457200" rtl="0" algn="l">
              <a:lnSpc>
                <a:spcPct val="105000"/>
              </a:lnSpc>
              <a:spcBef>
                <a:spcPts val="0"/>
              </a:spcBef>
              <a:spcAft>
                <a:spcPts val="0"/>
              </a:spcAft>
              <a:buSzPts val="1500"/>
              <a:buFont typeface="Gill Sans"/>
              <a:buChar char="●"/>
            </a:pPr>
            <a:r>
              <a:rPr lang="en" sz="1500"/>
              <a:t>Hyperparameters are set by grid search on validation subsets of the training sets</a:t>
            </a:r>
            <a:endParaRPr sz="1500"/>
          </a:p>
          <a:p>
            <a:pPr indent="-323850" lvl="0" marL="457200" rtl="0" algn="l">
              <a:lnSpc>
                <a:spcPct val="105000"/>
              </a:lnSpc>
              <a:spcBef>
                <a:spcPts val="0"/>
              </a:spcBef>
              <a:spcAft>
                <a:spcPts val="0"/>
              </a:spcAft>
              <a:buSzPts val="1500"/>
              <a:buFont typeface="Gill Sans"/>
              <a:buChar char="●"/>
            </a:pPr>
            <a:r>
              <a:rPr lang="en" sz="1500"/>
              <a:t>Search over: learning rate, decay schedule, training steps, batch size, augmentation</a:t>
            </a:r>
            <a:endParaRPr sz="1500"/>
          </a:p>
          <a:p>
            <a:pPr indent="0" lvl="0" marL="0" rtl="0" algn="l">
              <a:lnSpc>
                <a:spcPct val="90000"/>
              </a:lnSpc>
              <a:spcBef>
                <a:spcPts val="1200"/>
              </a:spcBef>
              <a:spcAft>
                <a:spcPts val="0"/>
              </a:spcAft>
              <a:buSzPts val="770"/>
              <a:buNone/>
            </a:pPr>
            <a:r>
              <a:t/>
            </a:r>
            <a:endParaRPr sz="1500"/>
          </a:p>
        </p:txBody>
      </p:sp>
      <p:pic>
        <p:nvPicPr>
          <p:cNvPr id="374" name="Google Shape;374;p47"/>
          <p:cNvPicPr preferRelativeResize="0"/>
          <p:nvPr/>
        </p:nvPicPr>
        <p:blipFill>
          <a:blip r:embed="rId3">
            <a:alphaModFix/>
          </a:blip>
          <a:stretch>
            <a:fillRect/>
          </a:stretch>
        </p:blipFill>
        <p:spPr>
          <a:xfrm>
            <a:off x="368700" y="2285700"/>
            <a:ext cx="8112476" cy="197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type="ctrTitle"/>
          </p:nvPr>
        </p:nvSpPr>
        <p:spPr>
          <a:xfrm>
            <a:off x="958147" y="1073526"/>
            <a:ext cx="7397100" cy="1747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a:t>MLLM 2: mPLUG-Owl 2</a:t>
            </a:r>
            <a:endParaRPr/>
          </a:p>
        </p:txBody>
      </p:sp>
      <p:sp>
        <p:nvSpPr>
          <p:cNvPr id="380" name="Google Shape;380;p48"/>
          <p:cNvSpPr txBox="1"/>
          <p:nvPr>
            <p:ph idx="1" type="subTitle"/>
          </p:nvPr>
        </p:nvSpPr>
        <p:spPr>
          <a:xfrm>
            <a:off x="958147" y="3255792"/>
            <a:ext cx="7397100" cy="6582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rPr lang="en"/>
              <a:t>Chapter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Outline</a:t>
            </a:r>
            <a:endParaRPr/>
          </a:p>
        </p:txBody>
      </p:sp>
      <p:sp>
        <p:nvSpPr>
          <p:cNvPr id="255" name="Google Shape;255;p31"/>
          <p:cNvSpPr txBox="1"/>
          <p:nvPr>
            <p:ph idx="1" type="body"/>
          </p:nvPr>
        </p:nvSpPr>
        <p:spPr>
          <a:xfrm>
            <a:off x="430464" y="902369"/>
            <a:ext cx="8229600" cy="3690900"/>
          </a:xfrm>
          <a:prstGeom prst="rect">
            <a:avLst/>
          </a:prstGeom>
        </p:spPr>
        <p:txBody>
          <a:bodyPr anchorCtr="0" anchor="t" bIns="45700" lIns="91425" spcFirstLastPara="1" rIns="91425" wrap="square" tIns="45700">
            <a:normAutofit/>
          </a:bodyPr>
          <a:lstStyle/>
          <a:p>
            <a:pPr indent="-406400" lvl="0" marL="457200" rtl="0" algn="l">
              <a:spcBef>
                <a:spcPts val="560"/>
              </a:spcBef>
              <a:spcAft>
                <a:spcPts val="0"/>
              </a:spcAft>
              <a:buSzPts val="2800"/>
              <a:buFont typeface="Gill Sans"/>
              <a:buAutoNum type="arabicPeriod"/>
            </a:pPr>
            <a:r>
              <a:rPr lang="en"/>
              <a:t>Motivation for Vision-Language MLLM</a:t>
            </a:r>
            <a:endParaRPr/>
          </a:p>
          <a:p>
            <a:pPr indent="-406400" lvl="0" marL="457200" rtl="0" algn="l">
              <a:spcBef>
                <a:spcPts val="0"/>
              </a:spcBef>
              <a:spcAft>
                <a:spcPts val="0"/>
              </a:spcAft>
              <a:buSzPts val="2800"/>
              <a:buFont typeface="Gill Sans"/>
              <a:buAutoNum type="arabicPeriod"/>
            </a:pPr>
            <a:r>
              <a:rPr lang="en"/>
              <a:t>Flamingo</a:t>
            </a:r>
            <a:endParaRPr/>
          </a:p>
          <a:p>
            <a:pPr indent="-406400" lvl="0" marL="457200" rtl="0" algn="l">
              <a:spcBef>
                <a:spcPts val="0"/>
              </a:spcBef>
              <a:spcAft>
                <a:spcPts val="0"/>
              </a:spcAft>
              <a:buSzPts val="2800"/>
              <a:buFont typeface="Gill Sans"/>
              <a:buAutoNum type="arabicPeriod"/>
            </a:pPr>
            <a:r>
              <a:rPr lang="en"/>
              <a:t>mPLUG-Owl 2</a:t>
            </a:r>
            <a:endParaRPr/>
          </a:p>
          <a:p>
            <a:pPr indent="-406400" lvl="0" marL="457200" rtl="0" algn="l">
              <a:spcBef>
                <a:spcPts val="0"/>
              </a:spcBef>
              <a:spcAft>
                <a:spcPts val="0"/>
              </a:spcAft>
              <a:buSzPts val="2800"/>
              <a:buFont typeface="Gill Sans"/>
              <a:buAutoNum type="arabicPeriod"/>
            </a:pPr>
            <a:r>
              <a:rPr lang="en"/>
              <a:t>JanusFlow</a:t>
            </a:r>
            <a:endParaRPr/>
          </a:p>
          <a:p>
            <a:pPr indent="-406400" lvl="0" marL="457200" rtl="0" algn="l">
              <a:spcBef>
                <a:spcPts val="0"/>
              </a:spcBef>
              <a:spcAft>
                <a:spcPts val="0"/>
              </a:spcAft>
              <a:buSzPts val="2800"/>
              <a:buFont typeface="Gill Sans"/>
              <a:buAutoNum type="arabicPeriod"/>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t/>
            </a:r>
            <a:endParaRPr b="1" sz="1640">
              <a:solidFill>
                <a:srgbClr val="000000"/>
              </a:solidFill>
            </a:endParaRPr>
          </a:p>
          <a:p>
            <a:pPr indent="0" lvl="0" marL="0" rtl="0" algn="l">
              <a:spcBef>
                <a:spcPts val="0"/>
              </a:spcBef>
              <a:spcAft>
                <a:spcPts val="0"/>
              </a:spcAft>
              <a:buNone/>
            </a:pPr>
            <a:r>
              <a:rPr lang="en" sz="1940">
                <a:solidFill>
                  <a:schemeClr val="accent1"/>
                </a:solidFill>
              </a:rPr>
              <a:t>mPLUG-Owl2</a:t>
            </a:r>
            <a:r>
              <a:rPr lang="en" sz="1940">
                <a:solidFill>
                  <a:schemeClr val="accent1"/>
                </a:solidFill>
              </a:rPr>
              <a:t>: Revolutionizing Multi-modal LLMs with Modality Collaboration</a:t>
            </a:r>
            <a:endParaRPr sz="3900">
              <a:solidFill>
                <a:schemeClr val="accent1"/>
              </a:solidFill>
            </a:endParaRPr>
          </a:p>
          <a:p>
            <a:pPr indent="0" lvl="0" marL="0" rtl="0" algn="l">
              <a:spcBef>
                <a:spcPts val="0"/>
              </a:spcBef>
              <a:spcAft>
                <a:spcPts val="0"/>
              </a:spcAft>
              <a:buSzPts val="990"/>
              <a:buNone/>
            </a:pPr>
            <a:r>
              <a:t/>
            </a:r>
            <a:endParaRPr b="1" sz="1640">
              <a:solidFill>
                <a:srgbClr val="000000"/>
              </a:solidFill>
            </a:endParaRPr>
          </a:p>
          <a:p>
            <a:pPr indent="0" lvl="0" marL="0" rtl="0" algn="l">
              <a:spcBef>
                <a:spcPts val="0"/>
              </a:spcBef>
              <a:spcAft>
                <a:spcPts val="0"/>
              </a:spcAft>
              <a:buSzPts val="990"/>
              <a:buNone/>
            </a:pPr>
            <a:r>
              <a:t/>
            </a:r>
            <a:endParaRPr sz="300"/>
          </a:p>
        </p:txBody>
      </p:sp>
      <p:sp>
        <p:nvSpPr>
          <p:cNvPr id="386" name="Google Shape;386;p49"/>
          <p:cNvSpPr txBox="1"/>
          <p:nvPr>
            <p:ph idx="1" type="body"/>
          </p:nvPr>
        </p:nvSpPr>
        <p:spPr>
          <a:xfrm>
            <a:off x="430475" y="902375"/>
            <a:ext cx="5459100" cy="3690900"/>
          </a:xfrm>
          <a:prstGeom prst="rect">
            <a:avLst/>
          </a:prstGeom>
        </p:spPr>
        <p:txBody>
          <a:bodyPr anchorCtr="0" anchor="ctr" bIns="45700" lIns="91425" spcFirstLastPara="1" rIns="91425" wrap="square" tIns="45700">
            <a:noAutofit/>
          </a:bodyPr>
          <a:lstStyle/>
          <a:p>
            <a:pPr indent="0" lvl="0" marL="0" rtl="0" algn="l">
              <a:spcBef>
                <a:spcPts val="360"/>
              </a:spcBef>
              <a:spcAft>
                <a:spcPts val="0"/>
              </a:spcAft>
              <a:buNone/>
            </a:pPr>
            <a:r>
              <a:rPr lang="en" sz="2200"/>
              <a:t>- The </a:t>
            </a:r>
            <a:r>
              <a:rPr b="1" lang="en" sz="2200"/>
              <a:t>modality-adaptive module (MAM) </a:t>
            </a:r>
            <a:r>
              <a:rPr lang="en" sz="2200"/>
              <a:t>allows the model to </a:t>
            </a:r>
            <a:r>
              <a:rPr b="1" lang="en" sz="2200"/>
              <a:t>differentiate between modalities</a:t>
            </a:r>
            <a:endParaRPr b="1" sz="2200"/>
          </a:p>
          <a:p>
            <a:pPr indent="0" lvl="0" marL="0" rtl="0" algn="l">
              <a:spcBef>
                <a:spcPts val="360"/>
              </a:spcBef>
              <a:spcAft>
                <a:spcPts val="0"/>
              </a:spcAft>
              <a:buNone/>
            </a:pPr>
            <a:r>
              <a:rPr lang="en" sz="2200"/>
              <a:t>- Generalizes on both text and multi-modal tasks</a:t>
            </a:r>
            <a:endParaRPr sz="2200"/>
          </a:p>
          <a:p>
            <a:pPr indent="0" lvl="0" marL="0" rtl="0" algn="l">
              <a:spcBef>
                <a:spcPts val="360"/>
              </a:spcBef>
              <a:spcAft>
                <a:spcPts val="0"/>
              </a:spcAft>
              <a:buNone/>
            </a:pPr>
            <a:r>
              <a:rPr lang="en" sz="2200"/>
              <a:t>- Stands as the first MLLM model to exhibit the phenomena of </a:t>
            </a:r>
            <a:r>
              <a:rPr b="1" lang="en" sz="2200"/>
              <a:t>modality collaboration in both pure-text and multi-modal contexts</a:t>
            </a:r>
            <a:endParaRPr b="1" sz="2200"/>
          </a:p>
          <a:p>
            <a:pPr indent="0" lvl="0" marL="0" rtl="0" algn="l">
              <a:spcBef>
                <a:spcPts val="360"/>
              </a:spcBef>
              <a:spcAft>
                <a:spcPts val="0"/>
              </a:spcAft>
              <a:buNone/>
            </a:pPr>
            <a:r>
              <a:rPr lang="en" sz="2200"/>
              <a:t>- Extends original mPlug-OWL Paper</a:t>
            </a:r>
            <a:endParaRPr sz="2200"/>
          </a:p>
        </p:txBody>
      </p:sp>
      <p:pic>
        <p:nvPicPr>
          <p:cNvPr id="387" name="Google Shape;387;p49"/>
          <p:cNvPicPr preferRelativeResize="0"/>
          <p:nvPr/>
        </p:nvPicPr>
        <p:blipFill>
          <a:blip r:embed="rId3">
            <a:alphaModFix/>
          </a:blip>
          <a:stretch>
            <a:fillRect/>
          </a:stretch>
        </p:blipFill>
        <p:spPr>
          <a:xfrm>
            <a:off x="5770825" y="709075"/>
            <a:ext cx="3373175" cy="42873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 Architecture</a:t>
            </a:r>
            <a:endParaRPr/>
          </a:p>
        </p:txBody>
      </p:sp>
      <p:sp>
        <p:nvSpPr>
          <p:cNvPr id="393" name="Google Shape;393;p50"/>
          <p:cNvSpPr txBox="1"/>
          <p:nvPr>
            <p:ph idx="1" type="body"/>
          </p:nvPr>
        </p:nvSpPr>
        <p:spPr>
          <a:xfrm>
            <a:off x="430471" y="902375"/>
            <a:ext cx="5427300" cy="36909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 sz="2000"/>
              <a:t>- Encodes image into token with </a:t>
            </a:r>
            <a:r>
              <a:rPr b="1" lang="en" sz="2000"/>
              <a:t>Encoder and </a:t>
            </a:r>
            <a:r>
              <a:rPr b="1" lang="en" sz="2000"/>
              <a:t>Abstractor</a:t>
            </a:r>
            <a:endParaRPr b="1" sz="2000"/>
          </a:p>
          <a:p>
            <a:pPr indent="0" lvl="0" marL="0" rtl="0" algn="l">
              <a:spcBef>
                <a:spcPts val="360"/>
              </a:spcBef>
              <a:spcAft>
                <a:spcPts val="0"/>
              </a:spcAft>
              <a:buNone/>
            </a:pPr>
            <a:r>
              <a:rPr b="1" lang="en" sz="2000"/>
              <a:t>	</a:t>
            </a:r>
            <a:r>
              <a:rPr lang="en" sz="2000"/>
              <a:t>- Encoder Processes image into tokens</a:t>
            </a:r>
            <a:endParaRPr sz="2000"/>
          </a:p>
          <a:p>
            <a:pPr indent="0" lvl="0" marL="0" rtl="0" algn="l">
              <a:spcBef>
                <a:spcPts val="360"/>
              </a:spcBef>
              <a:spcAft>
                <a:spcPts val="0"/>
              </a:spcAft>
              <a:buNone/>
            </a:pPr>
            <a:r>
              <a:rPr lang="en" sz="2000"/>
              <a:t>	- Abstractor uses</a:t>
            </a:r>
            <a:r>
              <a:rPr lang="en" sz="2000"/>
              <a:t> </a:t>
            </a:r>
            <a:r>
              <a:rPr b="1" lang="en" sz="2000"/>
              <a:t>attention</a:t>
            </a:r>
            <a:r>
              <a:rPr lang="en" sz="2000"/>
              <a:t> and </a:t>
            </a:r>
            <a:r>
              <a:rPr b="1" lang="en" sz="2000"/>
              <a:t>activation </a:t>
            </a:r>
            <a:r>
              <a:rPr lang="en" sz="2000"/>
              <a:t>reducing image redundancy and compute</a:t>
            </a:r>
            <a:endParaRPr sz="2000"/>
          </a:p>
          <a:p>
            <a:pPr indent="0" lvl="0" marL="0" rtl="0" algn="l">
              <a:spcBef>
                <a:spcPts val="360"/>
              </a:spcBef>
              <a:spcAft>
                <a:spcPts val="0"/>
              </a:spcAft>
              <a:buNone/>
            </a:pPr>
            <a:r>
              <a:rPr lang="en" sz="2000"/>
              <a:t>- Embeddings are Concatenated with text Embedding</a:t>
            </a:r>
            <a:endParaRPr sz="2000"/>
          </a:p>
          <a:p>
            <a:pPr indent="0" lvl="0" marL="0" rtl="0" algn="l">
              <a:spcBef>
                <a:spcPts val="360"/>
              </a:spcBef>
              <a:spcAft>
                <a:spcPts val="0"/>
              </a:spcAft>
              <a:buNone/>
            </a:pPr>
            <a:r>
              <a:rPr lang="en" sz="2000"/>
              <a:t>- FFN promotes modality collaboration</a:t>
            </a:r>
            <a:endParaRPr sz="2000"/>
          </a:p>
        </p:txBody>
      </p:sp>
      <p:pic>
        <p:nvPicPr>
          <p:cNvPr id="394" name="Google Shape;394;p50"/>
          <p:cNvPicPr preferRelativeResize="0"/>
          <p:nvPr/>
        </p:nvPicPr>
        <p:blipFill>
          <a:blip r:embed="rId3">
            <a:alphaModFix/>
          </a:blip>
          <a:stretch>
            <a:fillRect/>
          </a:stretch>
        </p:blipFill>
        <p:spPr>
          <a:xfrm>
            <a:off x="5964596" y="1316885"/>
            <a:ext cx="2981428" cy="3411660"/>
          </a:xfrm>
          <a:prstGeom prst="rect">
            <a:avLst/>
          </a:prstGeom>
          <a:noFill/>
          <a:ln>
            <a:noFill/>
          </a:ln>
        </p:spPr>
      </p:pic>
      <p:pic>
        <p:nvPicPr>
          <p:cNvPr id="395" name="Google Shape;395;p50"/>
          <p:cNvPicPr preferRelativeResize="0"/>
          <p:nvPr/>
        </p:nvPicPr>
        <p:blipFill>
          <a:blip r:embed="rId4">
            <a:alphaModFix/>
          </a:blip>
          <a:stretch>
            <a:fillRect/>
          </a:stretch>
        </p:blipFill>
        <p:spPr>
          <a:xfrm>
            <a:off x="6564771" y="861485"/>
            <a:ext cx="1644171" cy="455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1"/>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Training and Modality Adaptive Module</a:t>
            </a:r>
            <a:endParaRPr/>
          </a:p>
        </p:txBody>
      </p:sp>
      <p:sp>
        <p:nvSpPr>
          <p:cNvPr id="401" name="Google Shape;401;p51"/>
          <p:cNvSpPr txBox="1"/>
          <p:nvPr>
            <p:ph idx="1" type="body"/>
          </p:nvPr>
        </p:nvSpPr>
        <p:spPr>
          <a:xfrm>
            <a:off x="430474" y="902375"/>
            <a:ext cx="3565800" cy="36909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b="1" lang="en" sz="1600"/>
              <a:t>MAM</a:t>
            </a:r>
            <a:r>
              <a:rPr lang="en" sz="1600"/>
              <a:t>:</a:t>
            </a:r>
            <a:endParaRPr sz="1600"/>
          </a:p>
          <a:p>
            <a:pPr indent="-330200" lvl="0" marL="457200" rtl="0" algn="l">
              <a:spcBef>
                <a:spcPts val="360"/>
              </a:spcBef>
              <a:spcAft>
                <a:spcPts val="0"/>
              </a:spcAft>
              <a:buSzPts val="1600"/>
              <a:buChar char="-"/>
            </a:pPr>
            <a:r>
              <a:rPr lang="en" sz="1600"/>
              <a:t>Normalizers</a:t>
            </a:r>
            <a:r>
              <a:rPr lang="en" sz="1600"/>
              <a:t> allows for modalities to be considered equally</a:t>
            </a:r>
            <a:endParaRPr sz="1600"/>
          </a:p>
          <a:p>
            <a:pPr indent="-330200" lvl="0" marL="457200" rtl="0" algn="l">
              <a:spcBef>
                <a:spcPts val="0"/>
              </a:spcBef>
              <a:spcAft>
                <a:spcPts val="0"/>
              </a:spcAft>
              <a:buSzPts val="1600"/>
              <a:buChar char="-"/>
            </a:pPr>
            <a:r>
              <a:rPr lang="en" sz="1600"/>
              <a:t>Attention block after separating tokens on modality and expressing in</a:t>
            </a:r>
            <a:r>
              <a:rPr b="1" lang="en" sz="1600"/>
              <a:t> shared semantic space</a:t>
            </a:r>
            <a:endParaRPr sz="1600"/>
          </a:p>
          <a:p>
            <a:pPr indent="0" lvl="0" marL="0" rtl="0" algn="l">
              <a:spcBef>
                <a:spcPts val="360"/>
              </a:spcBef>
              <a:spcAft>
                <a:spcPts val="0"/>
              </a:spcAft>
              <a:buNone/>
            </a:pPr>
            <a:r>
              <a:rPr lang="en" sz="1600"/>
              <a:t>Training:</a:t>
            </a:r>
            <a:endParaRPr sz="1600"/>
          </a:p>
          <a:p>
            <a:pPr indent="-330200" lvl="0" marL="457200" rtl="0" algn="l">
              <a:spcBef>
                <a:spcPts val="360"/>
              </a:spcBef>
              <a:spcAft>
                <a:spcPts val="0"/>
              </a:spcAft>
              <a:buSzPts val="1600"/>
              <a:buChar char="-"/>
            </a:pPr>
            <a:r>
              <a:rPr lang="en" sz="1600"/>
              <a:t>Pretrain modalities </a:t>
            </a:r>
            <a:r>
              <a:rPr lang="en" sz="1600"/>
              <a:t>separately</a:t>
            </a:r>
            <a:endParaRPr sz="1600"/>
          </a:p>
          <a:p>
            <a:pPr indent="-330200" lvl="0" marL="457200" rtl="0" algn="l">
              <a:spcBef>
                <a:spcPts val="0"/>
              </a:spcBef>
              <a:spcAft>
                <a:spcPts val="0"/>
              </a:spcAft>
              <a:buSzPts val="1600"/>
              <a:buChar char="-"/>
            </a:pPr>
            <a:r>
              <a:rPr lang="en" sz="1600"/>
              <a:t>Tune on joint instructions</a:t>
            </a:r>
            <a:endParaRPr sz="1600"/>
          </a:p>
          <a:p>
            <a:pPr indent="-330200" lvl="0" marL="457200" rtl="0" algn="l">
              <a:spcBef>
                <a:spcPts val="0"/>
              </a:spcBef>
              <a:spcAft>
                <a:spcPts val="0"/>
              </a:spcAft>
              <a:buSzPts val="1600"/>
              <a:buChar char="-"/>
            </a:pPr>
            <a:r>
              <a:rPr lang="en" sz="1600"/>
              <a:t>Keep vision encoder</a:t>
            </a:r>
            <a:r>
              <a:rPr lang="en" sz="1600"/>
              <a:t> </a:t>
            </a:r>
            <a:r>
              <a:rPr lang="en" sz="1600"/>
              <a:t>trainable across </a:t>
            </a:r>
            <a:r>
              <a:rPr b="1" lang="en" sz="1600"/>
              <a:t>both</a:t>
            </a:r>
            <a:r>
              <a:rPr lang="en" sz="1600"/>
              <a:t> stages</a:t>
            </a:r>
            <a:endParaRPr b="1" sz="1600"/>
          </a:p>
        </p:txBody>
      </p:sp>
      <p:pic>
        <p:nvPicPr>
          <p:cNvPr id="402" name="Google Shape;402;p51"/>
          <p:cNvPicPr preferRelativeResize="0"/>
          <p:nvPr/>
        </p:nvPicPr>
        <p:blipFill>
          <a:blip r:embed="rId4">
            <a:alphaModFix/>
          </a:blip>
          <a:stretch>
            <a:fillRect/>
          </a:stretch>
        </p:blipFill>
        <p:spPr>
          <a:xfrm>
            <a:off x="4189950" y="832140"/>
            <a:ext cx="1883725" cy="303200"/>
          </a:xfrm>
          <a:prstGeom prst="rect">
            <a:avLst/>
          </a:prstGeom>
          <a:noFill/>
          <a:ln>
            <a:noFill/>
          </a:ln>
        </p:spPr>
      </p:pic>
      <p:pic>
        <p:nvPicPr>
          <p:cNvPr id="403" name="Google Shape;403;p51"/>
          <p:cNvPicPr preferRelativeResize="0"/>
          <p:nvPr/>
        </p:nvPicPr>
        <p:blipFill>
          <a:blip r:embed="rId5">
            <a:alphaModFix/>
          </a:blip>
          <a:stretch>
            <a:fillRect/>
          </a:stretch>
        </p:blipFill>
        <p:spPr>
          <a:xfrm>
            <a:off x="6603593" y="832138"/>
            <a:ext cx="2325425" cy="578425"/>
          </a:xfrm>
          <a:prstGeom prst="rect">
            <a:avLst/>
          </a:prstGeom>
          <a:noFill/>
          <a:ln>
            <a:noFill/>
          </a:ln>
        </p:spPr>
      </p:pic>
      <p:pic>
        <p:nvPicPr>
          <p:cNvPr id="404" name="Google Shape;404;p51"/>
          <p:cNvPicPr preferRelativeResize="0"/>
          <p:nvPr/>
        </p:nvPicPr>
        <p:blipFill>
          <a:blip r:embed="rId6">
            <a:alphaModFix/>
          </a:blip>
          <a:stretch>
            <a:fillRect/>
          </a:stretch>
        </p:blipFill>
        <p:spPr>
          <a:xfrm>
            <a:off x="3749038" y="1135350"/>
            <a:ext cx="2765552" cy="303200"/>
          </a:xfrm>
          <a:prstGeom prst="rect">
            <a:avLst/>
          </a:prstGeom>
          <a:noFill/>
          <a:ln>
            <a:noFill/>
          </a:ln>
        </p:spPr>
      </p:pic>
      <p:pic>
        <p:nvPicPr>
          <p:cNvPr id="405" name="Google Shape;405;p51"/>
          <p:cNvPicPr preferRelativeResize="0"/>
          <p:nvPr/>
        </p:nvPicPr>
        <p:blipFill>
          <a:blip r:embed="rId7">
            <a:alphaModFix/>
          </a:blip>
          <a:stretch>
            <a:fillRect/>
          </a:stretch>
        </p:blipFill>
        <p:spPr>
          <a:xfrm>
            <a:off x="4086099" y="1533650"/>
            <a:ext cx="4842926" cy="31183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Results and Discussion</a:t>
            </a:r>
            <a:endParaRPr/>
          </a:p>
        </p:txBody>
      </p:sp>
      <p:sp>
        <p:nvSpPr>
          <p:cNvPr id="411" name="Google Shape;411;p52"/>
          <p:cNvSpPr txBox="1"/>
          <p:nvPr/>
        </p:nvSpPr>
        <p:spPr>
          <a:xfrm>
            <a:off x="230475" y="835725"/>
            <a:ext cx="4452000" cy="368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accent6"/>
              </a:solidFill>
              <a:latin typeface="Gill Sans"/>
              <a:ea typeface="Gill Sans"/>
              <a:cs typeface="Gill Sans"/>
              <a:sym typeface="Gill Sans"/>
            </a:endParaRPr>
          </a:p>
          <a:p>
            <a:pPr indent="-323850" lvl="0" marL="457200" rtl="0" algn="l">
              <a:spcBef>
                <a:spcPts val="0"/>
              </a:spcBef>
              <a:spcAft>
                <a:spcPts val="0"/>
              </a:spcAft>
              <a:buClr>
                <a:schemeClr val="accent6"/>
              </a:buClr>
              <a:buSzPts val="1500"/>
              <a:buFont typeface="Gill Sans"/>
              <a:buChar char="-"/>
            </a:pPr>
            <a:r>
              <a:rPr lang="en" sz="1500">
                <a:solidFill>
                  <a:schemeClr val="accent6"/>
                </a:solidFill>
                <a:latin typeface="Gill Sans"/>
                <a:ea typeface="Gill Sans"/>
                <a:cs typeface="Gill Sans"/>
                <a:sym typeface="Gill Sans"/>
              </a:rPr>
              <a:t>Multi-modal Tasks: Outperforms other models in </a:t>
            </a:r>
            <a:r>
              <a:rPr b="1" lang="en" sz="1500">
                <a:solidFill>
                  <a:schemeClr val="accent6"/>
                </a:solidFill>
                <a:latin typeface="Gill Sans"/>
                <a:ea typeface="Gill Sans"/>
                <a:cs typeface="Gill Sans"/>
                <a:sym typeface="Gill Sans"/>
              </a:rPr>
              <a:t>captioning, VQA, and multi-modal</a:t>
            </a:r>
            <a:r>
              <a:rPr lang="en" sz="1500">
                <a:solidFill>
                  <a:schemeClr val="accent6"/>
                </a:solidFill>
                <a:latin typeface="Gill Sans"/>
                <a:ea typeface="Gill Sans"/>
                <a:cs typeface="Gill Sans"/>
                <a:sym typeface="Gill Sans"/>
              </a:rPr>
              <a:t> benchmarks, even in zero-shot scenarios.</a:t>
            </a:r>
            <a:endParaRPr sz="1500">
              <a:solidFill>
                <a:schemeClr val="accent6"/>
              </a:solidFill>
              <a:latin typeface="Gill Sans"/>
              <a:ea typeface="Gill Sans"/>
              <a:cs typeface="Gill Sans"/>
              <a:sym typeface="Gill Sans"/>
            </a:endParaRPr>
          </a:p>
          <a:p>
            <a:pPr indent="-323850" lvl="0" marL="457200" rtl="0" algn="l">
              <a:spcBef>
                <a:spcPts val="0"/>
              </a:spcBef>
              <a:spcAft>
                <a:spcPts val="0"/>
              </a:spcAft>
              <a:buClr>
                <a:schemeClr val="accent6"/>
              </a:buClr>
              <a:buSzPts val="1500"/>
              <a:buFont typeface="Gill Sans"/>
              <a:buChar char="-"/>
            </a:pPr>
            <a:r>
              <a:rPr lang="en" sz="1500">
                <a:solidFill>
                  <a:schemeClr val="accent6"/>
                </a:solidFill>
                <a:latin typeface="Gill Sans"/>
                <a:ea typeface="Gill Sans"/>
                <a:cs typeface="Gill Sans"/>
                <a:sym typeface="Gill Sans"/>
              </a:rPr>
              <a:t>Text Tasks: </a:t>
            </a:r>
            <a:r>
              <a:rPr b="1" lang="en" sz="1500">
                <a:solidFill>
                  <a:schemeClr val="accent6"/>
                </a:solidFill>
                <a:latin typeface="Gill Sans"/>
                <a:ea typeface="Gill Sans"/>
                <a:cs typeface="Gill Sans"/>
                <a:sym typeface="Gill Sans"/>
              </a:rPr>
              <a:t>Demonstrates strong reasoning and language understanding</a:t>
            </a:r>
            <a:r>
              <a:rPr b="1" lang="en" sz="1500">
                <a:solidFill>
                  <a:schemeClr val="accent6"/>
                </a:solidFill>
                <a:latin typeface="Gill Sans"/>
                <a:ea typeface="Gill Sans"/>
                <a:cs typeface="Gill Sans"/>
                <a:sym typeface="Gill Sans"/>
              </a:rPr>
              <a:t>, surpassing instruction-tuned LLMs</a:t>
            </a:r>
            <a:r>
              <a:rPr lang="en" sz="1500">
                <a:solidFill>
                  <a:schemeClr val="accent6"/>
                </a:solidFill>
                <a:latin typeface="Gill Sans"/>
                <a:ea typeface="Gill Sans"/>
                <a:cs typeface="Gill Sans"/>
                <a:sym typeface="Gill Sans"/>
              </a:rPr>
              <a:t>.</a:t>
            </a:r>
            <a:endParaRPr sz="1500">
              <a:solidFill>
                <a:schemeClr val="accent6"/>
              </a:solidFill>
              <a:latin typeface="Gill Sans"/>
              <a:ea typeface="Gill Sans"/>
              <a:cs typeface="Gill Sans"/>
              <a:sym typeface="Gill Sans"/>
            </a:endParaRPr>
          </a:p>
          <a:p>
            <a:pPr indent="-330200" lvl="0" marL="457200" rtl="0" algn="l">
              <a:spcBef>
                <a:spcPts val="0"/>
              </a:spcBef>
              <a:spcAft>
                <a:spcPts val="0"/>
              </a:spcAft>
              <a:buClr>
                <a:schemeClr val="accent6"/>
              </a:buClr>
              <a:buSzPts val="1600"/>
              <a:buFont typeface="Gill Sans"/>
              <a:buChar char="-"/>
            </a:pPr>
            <a:r>
              <a:rPr lang="en" sz="1600">
                <a:solidFill>
                  <a:schemeClr val="accent6"/>
                </a:solidFill>
                <a:latin typeface="Gill Sans"/>
                <a:ea typeface="Gill Sans"/>
                <a:cs typeface="Gill Sans"/>
                <a:sym typeface="Gill Sans"/>
              </a:rPr>
              <a:t>Incorporation of MAM </a:t>
            </a:r>
            <a:r>
              <a:rPr b="1" lang="en" sz="1600">
                <a:solidFill>
                  <a:schemeClr val="accent6"/>
                </a:solidFill>
                <a:latin typeface="Gill Sans"/>
                <a:ea typeface="Gill Sans"/>
                <a:cs typeface="Gill Sans"/>
                <a:sym typeface="Gill Sans"/>
              </a:rPr>
              <a:t>offsets performance degradation </a:t>
            </a:r>
            <a:r>
              <a:rPr lang="en" sz="1600">
                <a:solidFill>
                  <a:schemeClr val="accent6"/>
                </a:solidFill>
                <a:latin typeface="Gill Sans"/>
                <a:ea typeface="Gill Sans"/>
                <a:cs typeface="Gill Sans"/>
                <a:sym typeface="Gill Sans"/>
              </a:rPr>
              <a:t>in text settings</a:t>
            </a:r>
            <a:r>
              <a:rPr b="1" lang="en" sz="1600">
                <a:solidFill>
                  <a:schemeClr val="accent6"/>
                </a:solidFill>
                <a:latin typeface="Gill Sans"/>
                <a:ea typeface="Gill Sans"/>
                <a:cs typeface="Gill Sans"/>
                <a:sym typeface="Gill Sans"/>
              </a:rPr>
              <a:t> </a:t>
            </a:r>
            <a:endParaRPr b="1" sz="1600">
              <a:solidFill>
                <a:schemeClr val="accent6"/>
              </a:solidFill>
              <a:latin typeface="Gill Sans"/>
              <a:ea typeface="Gill Sans"/>
              <a:cs typeface="Gill Sans"/>
              <a:sym typeface="Gill Sans"/>
            </a:endParaRPr>
          </a:p>
          <a:p>
            <a:pPr indent="-330200" lvl="0" marL="457200" rtl="0" algn="l">
              <a:spcBef>
                <a:spcPts val="0"/>
              </a:spcBef>
              <a:spcAft>
                <a:spcPts val="0"/>
              </a:spcAft>
              <a:buClr>
                <a:schemeClr val="accent6"/>
              </a:buClr>
              <a:buSzPts val="1600"/>
              <a:buFont typeface="Gill Sans"/>
              <a:buChar char="-"/>
            </a:pPr>
            <a:r>
              <a:rPr lang="en" sz="1600">
                <a:solidFill>
                  <a:schemeClr val="accent6"/>
                </a:solidFill>
                <a:latin typeface="Gill Sans"/>
                <a:ea typeface="Gill Sans"/>
                <a:cs typeface="Gill Sans"/>
                <a:sym typeface="Gill Sans"/>
              </a:rPr>
              <a:t>Number of Abtractor’s </a:t>
            </a:r>
            <a:r>
              <a:rPr b="1" lang="en" sz="1600">
                <a:solidFill>
                  <a:schemeClr val="accent6"/>
                </a:solidFill>
                <a:latin typeface="Gill Sans"/>
                <a:ea typeface="Gill Sans"/>
                <a:cs typeface="Gill Sans"/>
                <a:sym typeface="Gill Sans"/>
              </a:rPr>
              <a:t>learnable queries</a:t>
            </a:r>
            <a:r>
              <a:rPr lang="en" sz="1600">
                <a:solidFill>
                  <a:schemeClr val="accent6"/>
                </a:solidFill>
                <a:latin typeface="Gill Sans"/>
                <a:ea typeface="Gill Sans"/>
                <a:cs typeface="Gill Sans"/>
                <a:sym typeface="Gill Sans"/>
              </a:rPr>
              <a:t> improves performance until saturation point</a:t>
            </a:r>
            <a:endParaRPr sz="1600">
              <a:solidFill>
                <a:schemeClr val="accent6"/>
              </a:solidFill>
              <a:latin typeface="Gill Sans"/>
              <a:ea typeface="Gill Sans"/>
              <a:cs typeface="Gill Sans"/>
              <a:sym typeface="Gill Sans"/>
            </a:endParaRPr>
          </a:p>
          <a:p>
            <a:pPr indent="-330200" lvl="0" marL="457200" rtl="0" algn="l">
              <a:spcBef>
                <a:spcPts val="0"/>
              </a:spcBef>
              <a:spcAft>
                <a:spcPts val="0"/>
              </a:spcAft>
              <a:buClr>
                <a:schemeClr val="accent6"/>
              </a:buClr>
              <a:buSzPts val="1600"/>
              <a:buFont typeface="Gill Sans"/>
              <a:buChar char="-"/>
            </a:pPr>
            <a:r>
              <a:rPr lang="en" sz="1600">
                <a:solidFill>
                  <a:schemeClr val="accent6"/>
                </a:solidFill>
                <a:latin typeface="Gill Sans"/>
                <a:ea typeface="Gill Sans"/>
                <a:cs typeface="Gill Sans"/>
                <a:sym typeface="Gill Sans"/>
              </a:rPr>
              <a:t>Improved Robustness in Unrelated Modality Scenarios</a:t>
            </a:r>
            <a:endParaRPr sz="1600">
              <a:solidFill>
                <a:schemeClr val="accent6"/>
              </a:solidFill>
              <a:latin typeface="Gill Sans"/>
              <a:ea typeface="Gill Sans"/>
              <a:cs typeface="Gill Sans"/>
              <a:sym typeface="Gill Sans"/>
            </a:endParaRPr>
          </a:p>
        </p:txBody>
      </p:sp>
      <p:sp>
        <p:nvSpPr>
          <p:cNvPr id="412" name="Google Shape;412;p52"/>
          <p:cNvSpPr txBox="1"/>
          <p:nvPr/>
        </p:nvSpPr>
        <p:spPr>
          <a:xfrm>
            <a:off x="7958675" y="1502825"/>
            <a:ext cx="12066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accent6"/>
              </a:solidFill>
              <a:latin typeface="Gill Sans"/>
              <a:ea typeface="Gill Sans"/>
              <a:cs typeface="Gill Sans"/>
              <a:sym typeface="Gill Sans"/>
            </a:endParaRPr>
          </a:p>
        </p:txBody>
      </p:sp>
      <p:pic>
        <p:nvPicPr>
          <p:cNvPr id="413" name="Google Shape;413;p52"/>
          <p:cNvPicPr preferRelativeResize="0"/>
          <p:nvPr/>
        </p:nvPicPr>
        <p:blipFill>
          <a:blip r:embed="rId3">
            <a:alphaModFix/>
          </a:blip>
          <a:stretch>
            <a:fillRect/>
          </a:stretch>
        </p:blipFill>
        <p:spPr>
          <a:xfrm>
            <a:off x="5010775" y="709075"/>
            <a:ext cx="3877025" cy="3976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3"/>
          <p:cNvSpPr txBox="1"/>
          <p:nvPr>
            <p:ph type="ctrTitle"/>
          </p:nvPr>
        </p:nvSpPr>
        <p:spPr>
          <a:xfrm>
            <a:off x="958147" y="1073526"/>
            <a:ext cx="7397100" cy="1747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a:t>MLLM 3: JanusFlow</a:t>
            </a:r>
            <a:endParaRPr/>
          </a:p>
        </p:txBody>
      </p:sp>
      <p:sp>
        <p:nvSpPr>
          <p:cNvPr id="419" name="Google Shape;419;p53"/>
          <p:cNvSpPr txBox="1"/>
          <p:nvPr>
            <p:ph idx="1" type="subTitle"/>
          </p:nvPr>
        </p:nvSpPr>
        <p:spPr>
          <a:xfrm>
            <a:off x="958147" y="3255792"/>
            <a:ext cx="7397100" cy="6582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rPr lang="en"/>
              <a:t>Chapter 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4"/>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425" name="Google Shape;425;p54"/>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600">
                <a:solidFill>
                  <a:schemeClr val="accent1"/>
                </a:solidFill>
              </a:rPr>
              <a:t>JanusFlow: Harmonizing Autoregression and Rectified Flow</a:t>
            </a:r>
            <a:endParaRPr sz="2600">
              <a:solidFill>
                <a:schemeClr val="accent1"/>
              </a:solidFill>
            </a:endParaRPr>
          </a:p>
        </p:txBody>
      </p:sp>
      <p:sp>
        <p:nvSpPr>
          <p:cNvPr id="426" name="Google Shape;426;p54"/>
          <p:cNvSpPr txBox="1"/>
          <p:nvPr/>
        </p:nvSpPr>
        <p:spPr>
          <a:xfrm>
            <a:off x="0" y="1061350"/>
            <a:ext cx="5191500" cy="3924900"/>
          </a:xfrm>
          <a:prstGeom prst="rect">
            <a:avLst/>
          </a:prstGeom>
          <a:noFill/>
          <a:ln>
            <a:noFill/>
          </a:ln>
        </p:spPr>
        <p:txBody>
          <a:bodyPr anchorCtr="0" anchor="t" bIns="91425" lIns="91425" spcFirstLastPara="1" rIns="91425" wrap="square" tIns="91425">
            <a:spAutoFit/>
          </a:bodyPr>
          <a:lstStyle/>
          <a:p>
            <a:pPr indent="-355600" lvl="0" marL="457200" rtl="0" algn="l">
              <a:spcBef>
                <a:spcPts val="360"/>
              </a:spcBef>
              <a:spcAft>
                <a:spcPts val="0"/>
              </a:spcAft>
              <a:buClr>
                <a:schemeClr val="accent6"/>
              </a:buClr>
              <a:buSzPts val="2000"/>
              <a:buFont typeface="Gill Sans"/>
              <a:buChar char="-"/>
            </a:pPr>
            <a:r>
              <a:rPr lang="en" sz="2000">
                <a:solidFill>
                  <a:schemeClr val="accent6"/>
                </a:solidFill>
                <a:latin typeface="Gill Sans"/>
                <a:ea typeface="Gill Sans"/>
                <a:cs typeface="Gill Sans"/>
                <a:sym typeface="Gill Sans"/>
              </a:rPr>
              <a:t>Unified Architecture:</a:t>
            </a:r>
            <a:r>
              <a:rPr lang="en" sz="2000">
                <a:solidFill>
                  <a:schemeClr val="accent6"/>
                </a:solidFill>
                <a:latin typeface="Gill Sans"/>
                <a:ea typeface="Gill Sans"/>
                <a:cs typeface="Gill Sans"/>
                <a:sym typeface="Gill Sans"/>
              </a:rPr>
              <a:t> Combines </a:t>
            </a:r>
            <a:r>
              <a:rPr b="1" lang="en" sz="2000">
                <a:solidFill>
                  <a:schemeClr val="accent6"/>
                </a:solidFill>
                <a:latin typeface="Gill Sans"/>
                <a:ea typeface="Gill Sans"/>
                <a:cs typeface="Gill Sans"/>
                <a:sym typeface="Gill Sans"/>
              </a:rPr>
              <a:t>autoregressive language models with rectified flow</a:t>
            </a:r>
            <a:r>
              <a:rPr lang="en" sz="2000">
                <a:solidFill>
                  <a:schemeClr val="accent6"/>
                </a:solidFill>
                <a:latin typeface="Gill Sans"/>
                <a:ea typeface="Gill Sans"/>
                <a:cs typeface="Gill Sans"/>
                <a:sym typeface="Gill Sans"/>
              </a:rPr>
              <a:t> for both image understanding and generation.</a:t>
            </a:r>
            <a:endParaRPr sz="2000">
              <a:solidFill>
                <a:schemeClr val="accent6"/>
              </a:solidFill>
              <a:latin typeface="Gill Sans"/>
              <a:ea typeface="Gill Sans"/>
              <a:cs typeface="Gill Sans"/>
              <a:sym typeface="Gill Sans"/>
            </a:endParaRPr>
          </a:p>
          <a:p>
            <a:pPr indent="-355600" lvl="0" marL="457200" rtl="0" algn="l">
              <a:spcBef>
                <a:spcPts val="0"/>
              </a:spcBef>
              <a:spcAft>
                <a:spcPts val="0"/>
              </a:spcAft>
              <a:buClr>
                <a:schemeClr val="accent6"/>
              </a:buClr>
              <a:buSzPts val="2000"/>
              <a:buFont typeface="Gill Sans"/>
              <a:buChar char="-"/>
            </a:pPr>
            <a:r>
              <a:rPr lang="en" sz="2000">
                <a:solidFill>
                  <a:schemeClr val="accent6"/>
                </a:solidFill>
                <a:latin typeface="Gill Sans"/>
                <a:ea typeface="Gill Sans"/>
                <a:cs typeface="Gill Sans"/>
                <a:sym typeface="Gill Sans"/>
              </a:rPr>
              <a:t>Decoupled Encoders: Separate vision encoders for understanding and generation to reduce task interference.</a:t>
            </a:r>
            <a:endParaRPr sz="2000">
              <a:solidFill>
                <a:schemeClr val="accent6"/>
              </a:solidFill>
              <a:latin typeface="Gill Sans"/>
              <a:ea typeface="Gill Sans"/>
              <a:cs typeface="Gill Sans"/>
              <a:sym typeface="Gill Sans"/>
            </a:endParaRPr>
          </a:p>
          <a:p>
            <a:pPr indent="-355600" lvl="0" marL="457200" rtl="0" algn="l">
              <a:spcBef>
                <a:spcPts val="0"/>
              </a:spcBef>
              <a:spcAft>
                <a:spcPts val="0"/>
              </a:spcAft>
              <a:buClr>
                <a:schemeClr val="accent6"/>
              </a:buClr>
              <a:buSzPts val="2000"/>
              <a:buFont typeface="Gill Sans"/>
              <a:buChar char="-"/>
            </a:pPr>
            <a:r>
              <a:rPr lang="en" sz="2000">
                <a:solidFill>
                  <a:schemeClr val="accent6"/>
                </a:solidFill>
                <a:latin typeface="Gill Sans"/>
                <a:ea typeface="Gill Sans"/>
                <a:cs typeface="Gill Sans"/>
                <a:sym typeface="Gill Sans"/>
              </a:rPr>
              <a:t>Representation Alignment: Aligns intermediate representations between generation and understanding modules for enhanced semantic coherence.</a:t>
            </a:r>
            <a:endParaRPr sz="2000">
              <a:solidFill>
                <a:schemeClr val="accent6"/>
              </a:solidFill>
              <a:latin typeface="Gill Sans"/>
              <a:ea typeface="Gill Sans"/>
              <a:cs typeface="Gill Sans"/>
              <a:sym typeface="Gill Sans"/>
            </a:endParaRPr>
          </a:p>
          <a:p>
            <a:pPr indent="0" lvl="0" marL="0" rtl="0" algn="l">
              <a:spcBef>
                <a:spcPts val="360"/>
              </a:spcBef>
              <a:spcAft>
                <a:spcPts val="0"/>
              </a:spcAft>
              <a:buNone/>
            </a:pPr>
            <a:r>
              <a:t/>
            </a:r>
            <a:endParaRPr sz="2000">
              <a:solidFill>
                <a:schemeClr val="accent6"/>
              </a:solidFill>
              <a:latin typeface="Gill Sans"/>
              <a:ea typeface="Gill Sans"/>
              <a:cs typeface="Gill Sans"/>
              <a:sym typeface="Gill Sans"/>
            </a:endParaRPr>
          </a:p>
        </p:txBody>
      </p:sp>
      <p:pic>
        <p:nvPicPr>
          <p:cNvPr id="427" name="Google Shape;427;p54"/>
          <p:cNvPicPr preferRelativeResize="0"/>
          <p:nvPr/>
        </p:nvPicPr>
        <p:blipFill>
          <a:blip r:embed="rId3">
            <a:alphaModFix/>
          </a:blip>
          <a:stretch>
            <a:fillRect/>
          </a:stretch>
        </p:blipFill>
        <p:spPr>
          <a:xfrm>
            <a:off x="4975375" y="795525"/>
            <a:ext cx="3952501" cy="1843942"/>
          </a:xfrm>
          <a:prstGeom prst="rect">
            <a:avLst/>
          </a:prstGeom>
          <a:noFill/>
          <a:ln>
            <a:noFill/>
          </a:ln>
        </p:spPr>
      </p:pic>
      <p:pic>
        <p:nvPicPr>
          <p:cNvPr id="428" name="Google Shape;428;p54"/>
          <p:cNvPicPr preferRelativeResize="0"/>
          <p:nvPr/>
        </p:nvPicPr>
        <p:blipFill>
          <a:blip r:embed="rId4">
            <a:alphaModFix/>
          </a:blip>
          <a:stretch>
            <a:fillRect/>
          </a:stretch>
        </p:blipFill>
        <p:spPr>
          <a:xfrm>
            <a:off x="4975380" y="3006375"/>
            <a:ext cx="4131568" cy="15993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5"/>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434" name="Google Shape;434;p55"/>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200">
                <a:solidFill>
                  <a:schemeClr val="accent1"/>
                </a:solidFill>
              </a:rPr>
              <a:t>JanusFlow </a:t>
            </a:r>
            <a:r>
              <a:rPr lang="en" sz="3200">
                <a:solidFill>
                  <a:schemeClr val="accent1"/>
                </a:solidFill>
              </a:rPr>
              <a:t>Architecture</a:t>
            </a:r>
            <a:endParaRPr b="1" sz="2440">
              <a:solidFill>
                <a:srgbClr val="000000"/>
              </a:solidFill>
            </a:endParaRPr>
          </a:p>
        </p:txBody>
      </p:sp>
      <p:sp>
        <p:nvSpPr>
          <p:cNvPr id="435" name="Google Shape;435;p55"/>
          <p:cNvSpPr txBox="1"/>
          <p:nvPr/>
        </p:nvSpPr>
        <p:spPr>
          <a:xfrm>
            <a:off x="0" y="1061350"/>
            <a:ext cx="8620500" cy="4926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t/>
            </a:r>
            <a:endParaRPr sz="2000">
              <a:solidFill>
                <a:schemeClr val="accent6"/>
              </a:solidFill>
              <a:latin typeface="Gill Sans"/>
              <a:ea typeface="Gill Sans"/>
              <a:cs typeface="Gill Sans"/>
              <a:sym typeface="Gill Sans"/>
            </a:endParaRPr>
          </a:p>
        </p:txBody>
      </p:sp>
      <p:pic>
        <p:nvPicPr>
          <p:cNvPr id="436" name="Google Shape;436;p55"/>
          <p:cNvPicPr preferRelativeResize="0"/>
          <p:nvPr/>
        </p:nvPicPr>
        <p:blipFill>
          <a:blip r:embed="rId3">
            <a:alphaModFix/>
          </a:blip>
          <a:stretch>
            <a:fillRect/>
          </a:stretch>
        </p:blipFill>
        <p:spPr>
          <a:xfrm>
            <a:off x="90613" y="949083"/>
            <a:ext cx="8962776" cy="31055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6"/>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442" name="Google Shape;442;p56"/>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200">
                <a:solidFill>
                  <a:schemeClr val="accent1"/>
                </a:solidFill>
              </a:rPr>
              <a:t>JanusFlow Training</a:t>
            </a:r>
            <a:endParaRPr b="1" sz="2440">
              <a:solidFill>
                <a:srgbClr val="000000"/>
              </a:solidFill>
            </a:endParaRPr>
          </a:p>
        </p:txBody>
      </p:sp>
      <p:sp>
        <p:nvSpPr>
          <p:cNvPr id="443" name="Google Shape;443;p56"/>
          <p:cNvSpPr txBox="1"/>
          <p:nvPr/>
        </p:nvSpPr>
        <p:spPr>
          <a:xfrm>
            <a:off x="0" y="1061350"/>
            <a:ext cx="8620500" cy="4926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t/>
            </a:r>
            <a:endParaRPr sz="2000">
              <a:solidFill>
                <a:schemeClr val="accent6"/>
              </a:solidFill>
              <a:latin typeface="Gill Sans"/>
              <a:ea typeface="Gill Sans"/>
              <a:cs typeface="Gill Sans"/>
              <a:sym typeface="Gill Sans"/>
            </a:endParaRPr>
          </a:p>
        </p:txBody>
      </p:sp>
      <p:pic>
        <p:nvPicPr>
          <p:cNvPr id="444" name="Google Shape;444;p56"/>
          <p:cNvPicPr preferRelativeResize="0"/>
          <p:nvPr/>
        </p:nvPicPr>
        <p:blipFill>
          <a:blip r:embed="rId3">
            <a:alphaModFix/>
          </a:blip>
          <a:stretch>
            <a:fillRect/>
          </a:stretch>
        </p:blipFill>
        <p:spPr>
          <a:xfrm>
            <a:off x="181563" y="1247775"/>
            <a:ext cx="8486775" cy="2647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450" name="Google Shape;450;p57"/>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200">
                <a:solidFill>
                  <a:schemeClr val="accent1"/>
                </a:solidFill>
              </a:rPr>
              <a:t>Results</a:t>
            </a:r>
            <a:endParaRPr b="1" sz="2440">
              <a:solidFill>
                <a:srgbClr val="000000"/>
              </a:solidFill>
            </a:endParaRPr>
          </a:p>
        </p:txBody>
      </p:sp>
      <p:sp>
        <p:nvSpPr>
          <p:cNvPr id="451" name="Google Shape;451;p57"/>
          <p:cNvSpPr txBox="1"/>
          <p:nvPr/>
        </p:nvSpPr>
        <p:spPr>
          <a:xfrm>
            <a:off x="0" y="1061350"/>
            <a:ext cx="8620500" cy="1770000"/>
          </a:xfrm>
          <a:prstGeom prst="rect">
            <a:avLst/>
          </a:prstGeom>
          <a:noFill/>
          <a:ln>
            <a:noFill/>
          </a:ln>
        </p:spPr>
        <p:txBody>
          <a:bodyPr anchorCtr="0" anchor="t" bIns="91425" lIns="91425" spcFirstLastPara="1" rIns="91425" wrap="square" tIns="91425">
            <a:spAutoFit/>
          </a:bodyPr>
          <a:lstStyle/>
          <a:p>
            <a:pPr indent="-355600" lvl="0" marL="457200" rtl="0" algn="l">
              <a:spcBef>
                <a:spcPts val="360"/>
              </a:spcBef>
              <a:spcAft>
                <a:spcPts val="0"/>
              </a:spcAft>
              <a:buClr>
                <a:schemeClr val="accent6"/>
              </a:buClr>
              <a:buSzPts val="2000"/>
              <a:buFont typeface="Gill Sans"/>
              <a:buChar char="-"/>
            </a:pPr>
            <a:r>
              <a:rPr lang="en" sz="2000">
                <a:solidFill>
                  <a:schemeClr val="accent6"/>
                </a:solidFill>
                <a:latin typeface="Gill Sans"/>
                <a:ea typeface="Gill Sans"/>
                <a:cs typeface="Gill Sans"/>
                <a:sym typeface="Gill Sans"/>
              </a:rPr>
              <a:t>Outperforms state-of-the-art unified and task-specific models on multimodal benchmarks (e.g., </a:t>
            </a:r>
            <a:r>
              <a:rPr b="1" lang="en" sz="2000">
                <a:solidFill>
                  <a:schemeClr val="accent6"/>
                </a:solidFill>
                <a:latin typeface="Gill Sans"/>
                <a:ea typeface="Gill Sans"/>
                <a:cs typeface="Gill Sans"/>
                <a:sym typeface="Gill Sans"/>
              </a:rPr>
              <a:t>MMBench, SEEDBench, GQA</a:t>
            </a:r>
            <a:r>
              <a:rPr lang="en" sz="2000">
                <a:solidFill>
                  <a:schemeClr val="accent6"/>
                </a:solidFill>
                <a:latin typeface="Gill Sans"/>
                <a:ea typeface="Gill Sans"/>
                <a:cs typeface="Gill Sans"/>
                <a:sym typeface="Gill Sans"/>
              </a:rPr>
              <a:t>).</a:t>
            </a:r>
            <a:endParaRPr sz="2000">
              <a:solidFill>
                <a:schemeClr val="accent6"/>
              </a:solidFill>
              <a:latin typeface="Gill Sans"/>
              <a:ea typeface="Gill Sans"/>
              <a:cs typeface="Gill Sans"/>
              <a:sym typeface="Gill Sans"/>
            </a:endParaRPr>
          </a:p>
          <a:p>
            <a:pPr indent="-355600" lvl="0" marL="457200" rtl="0" algn="l">
              <a:spcBef>
                <a:spcPts val="0"/>
              </a:spcBef>
              <a:spcAft>
                <a:spcPts val="0"/>
              </a:spcAft>
              <a:buClr>
                <a:schemeClr val="accent6"/>
              </a:buClr>
              <a:buSzPts val="2000"/>
              <a:buFont typeface="Gill Sans"/>
              <a:buChar char="-"/>
            </a:pPr>
            <a:r>
              <a:rPr lang="en" sz="2000">
                <a:solidFill>
                  <a:schemeClr val="accent6"/>
                </a:solidFill>
                <a:latin typeface="Gill Sans"/>
                <a:ea typeface="Gill Sans"/>
                <a:cs typeface="Gill Sans"/>
                <a:sym typeface="Gill Sans"/>
              </a:rPr>
              <a:t>Superior image generation quality with an MJHQ FID-30k score of</a:t>
            </a:r>
            <a:r>
              <a:rPr b="1" lang="en" sz="2000">
                <a:solidFill>
                  <a:schemeClr val="accent6"/>
                </a:solidFill>
                <a:latin typeface="Gill Sans"/>
                <a:ea typeface="Gill Sans"/>
                <a:cs typeface="Gill Sans"/>
                <a:sym typeface="Gill Sans"/>
              </a:rPr>
              <a:t> 9.51</a:t>
            </a:r>
            <a:r>
              <a:rPr lang="en" sz="2000">
                <a:solidFill>
                  <a:schemeClr val="accent6"/>
                </a:solidFill>
                <a:latin typeface="Gill Sans"/>
                <a:ea typeface="Gill Sans"/>
                <a:cs typeface="Gill Sans"/>
                <a:sym typeface="Gill Sans"/>
              </a:rPr>
              <a:t>, surpassing models like </a:t>
            </a:r>
            <a:r>
              <a:rPr b="1" lang="en" sz="2000">
                <a:solidFill>
                  <a:schemeClr val="accent6"/>
                </a:solidFill>
                <a:latin typeface="Gill Sans"/>
                <a:ea typeface="Gill Sans"/>
                <a:cs typeface="Gill Sans"/>
                <a:sym typeface="Gill Sans"/>
              </a:rPr>
              <a:t>SDXL and Janus</a:t>
            </a:r>
            <a:r>
              <a:rPr lang="en" sz="2000">
                <a:solidFill>
                  <a:schemeClr val="accent6"/>
                </a:solidFill>
                <a:latin typeface="Gill Sans"/>
                <a:ea typeface="Gill Sans"/>
                <a:cs typeface="Gill Sans"/>
                <a:sym typeface="Gill Sans"/>
              </a:rPr>
              <a:t>.</a:t>
            </a:r>
            <a:endParaRPr sz="2000">
              <a:solidFill>
                <a:schemeClr val="accent6"/>
              </a:solidFill>
              <a:latin typeface="Gill Sans"/>
              <a:ea typeface="Gill Sans"/>
              <a:cs typeface="Gill Sans"/>
              <a:sym typeface="Gill Sans"/>
            </a:endParaRPr>
          </a:p>
          <a:p>
            <a:pPr indent="0" lvl="0" marL="0" rtl="0" algn="l">
              <a:spcBef>
                <a:spcPts val="360"/>
              </a:spcBef>
              <a:spcAft>
                <a:spcPts val="0"/>
              </a:spcAft>
              <a:buNone/>
            </a:pPr>
            <a:r>
              <a:t/>
            </a:r>
            <a:endParaRPr sz="2000">
              <a:solidFill>
                <a:schemeClr val="accent6"/>
              </a:solidFill>
              <a:latin typeface="Gill Sans"/>
              <a:ea typeface="Gill Sans"/>
              <a:cs typeface="Gill Sans"/>
              <a:sym typeface="Gill Sans"/>
            </a:endParaRPr>
          </a:p>
        </p:txBody>
      </p:sp>
      <p:pic>
        <p:nvPicPr>
          <p:cNvPr id="452" name="Google Shape;452;p57"/>
          <p:cNvPicPr preferRelativeResize="0"/>
          <p:nvPr/>
        </p:nvPicPr>
        <p:blipFill rotWithShape="1">
          <a:blip r:embed="rId3">
            <a:alphaModFix/>
          </a:blip>
          <a:srcRect b="0" l="0" r="0" t="13269"/>
          <a:stretch/>
        </p:blipFill>
        <p:spPr>
          <a:xfrm>
            <a:off x="2290950" y="2445875"/>
            <a:ext cx="6853050" cy="2697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8"/>
          <p:cNvSpPr txBox="1"/>
          <p:nvPr>
            <p:ph type="ctrTitle"/>
          </p:nvPr>
        </p:nvSpPr>
        <p:spPr>
          <a:xfrm>
            <a:off x="958147" y="1073526"/>
            <a:ext cx="7397100" cy="1747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a:t>Conclusion</a:t>
            </a:r>
            <a:endParaRPr/>
          </a:p>
        </p:txBody>
      </p:sp>
      <p:sp>
        <p:nvSpPr>
          <p:cNvPr id="458" name="Google Shape;458;p58"/>
          <p:cNvSpPr txBox="1"/>
          <p:nvPr>
            <p:ph idx="1" type="subTitle"/>
          </p:nvPr>
        </p:nvSpPr>
        <p:spPr>
          <a:xfrm>
            <a:off x="958147" y="3255792"/>
            <a:ext cx="7397100" cy="6582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rPr lang="en"/>
              <a:t>Chapter 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ctrTitle"/>
          </p:nvPr>
        </p:nvSpPr>
        <p:spPr>
          <a:xfrm>
            <a:off x="958147" y="1073526"/>
            <a:ext cx="7397100" cy="1747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a:t>Motivation for Vision-Language MLLM</a:t>
            </a:r>
            <a:endParaRPr/>
          </a:p>
        </p:txBody>
      </p:sp>
      <p:sp>
        <p:nvSpPr>
          <p:cNvPr id="261" name="Google Shape;261;p32"/>
          <p:cNvSpPr txBox="1"/>
          <p:nvPr>
            <p:ph idx="1" type="subTitle"/>
          </p:nvPr>
        </p:nvSpPr>
        <p:spPr>
          <a:xfrm>
            <a:off x="958147" y="3255792"/>
            <a:ext cx="7397100" cy="6582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rPr lang="en"/>
              <a:t>Chapter 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9"/>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Summary of MLLMs</a:t>
            </a:r>
            <a:endParaRPr/>
          </a:p>
        </p:txBody>
      </p:sp>
      <p:sp>
        <p:nvSpPr>
          <p:cNvPr id="464" name="Google Shape;464;p59"/>
          <p:cNvSpPr txBox="1"/>
          <p:nvPr>
            <p:ph idx="1" type="body"/>
          </p:nvPr>
        </p:nvSpPr>
        <p:spPr>
          <a:xfrm>
            <a:off x="430464" y="902369"/>
            <a:ext cx="8229600" cy="3690900"/>
          </a:xfrm>
          <a:prstGeom prst="rect">
            <a:avLst/>
          </a:prstGeom>
        </p:spPr>
        <p:txBody>
          <a:bodyPr anchorCtr="0" anchor="t" bIns="45700" lIns="91425" spcFirstLastPara="1" rIns="91425" wrap="square" tIns="45700">
            <a:normAutofit lnSpcReduction="20000"/>
          </a:bodyPr>
          <a:lstStyle/>
          <a:p>
            <a:pPr indent="-406400" lvl="0" marL="457200" rtl="0" algn="l">
              <a:spcBef>
                <a:spcPts val="360"/>
              </a:spcBef>
              <a:spcAft>
                <a:spcPts val="0"/>
              </a:spcAft>
              <a:buSzPts val="2800"/>
              <a:buFont typeface="Gill Sans"/>
              <a:buAutoNum type="arabicPeriod"/>
            </a:pPr>
            <a:r>
              <a:rPr b="1" lang="en"/>
              <a:t>Flamingo</a:t>
            </a:r>
            <a:r>
              <a:rPr lang="en"/>
              <a:t>: Visual language model designed for few-shot learning in vision and language tasks</a:t>
            </a:r>
            <a:endParaRPr/>
          </a:p>
          <a:p>
            <a:pPr indent="0" lvl="0" marL="0" rtl="0" algn="l">
              <a:spcBef>
                <a:spcPts val="360"/>
              </a:spcBef>
              <a:spcAft>
                <a:spcPts val="0"/>
              </a:spcAft>
              <a:buNone/>
            </a:pPr>
            <a:r>
              <a:t/>
            </a:r>
            <a:endParaRPr/>
          </a:p>
          <a:p>
            <a:pPr indent="-406400" lvl="0" marL="457200" rtl="0" algn="l">
              <a:spcBef>
                <a:spcPts val="360"/>
              </a:spcBef>
              <a:spcAft>
                <a:spcPts val="0"/>
              </a:spcAft>
              <a:buSzPts val="2800"/>
              <a:buFont typeface="Gill Sans"/>
              <a:buAutoNum type="arabicPeriod"/>
            </a:pPr>
            <a:r>
              <a:rPr b="1" lang="en"/>
              <a:t>mPLUG-Owl2</a:t>
            </a:r>
            <a:r>
              <a:rPr lang="en"/>
              <a:t>: Leverages modality collaboration to improve performance in both text and multi-modal tasks</a:t>
            </a:r>
            <a:endParaRPr/>
          </a:p>
          <a:p>
            <a:pPr indent="0" lvl="0" marL="0" rtl="0" algn="l">
              <a:spcBef>
                <a:spcPts val="360"/>
              </a:spcBef>
              <a:spcAft>
                <a:spcPts val="0"/>
              </a:spcAft>
              <a:buNone/>
            </a:pPr>
            <a:r>
              <a:t/>
            </a:r>
            <a:endParaRPr/>
          </a:p>
          <a:p>
            <a:pPr indent="-406400" lvl="0" marL="457200" rtl="0" algn="l">
              <a:spcBef>
                <a:spcPts val="360"/>
              </a:spcBef>
              <a:spcAft>
                <a:spcPts val="0"/>
              </a:spcAft>
              <a:buSzPts val="2800"/>
              <a:buFont typeface="Gill Sans"/>
              <a:buAutoNum type="arabicPeriod"/>
            </a:pPr>
            <a:r>
              <a:rPr b="1" lang="en"/>
              <a:t>JanusFlow</a:t>
            </a:r>
            <a:r>
              <a:rPr lang="en"/>
              <a:t>: Minimalist architecture that integrates autoregressive language models with rectified flow for both image understanding and generation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0"/>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Connection Between Papers</a:t>
            </a:r>
            <a:endParaRPr/>
          </a:p>
        </p:txBody>
      </p:sp>
      <p:sp>
        <p:nvSpPr>
          <p:cNvPr id="470" name="Google Shape;470;p60"/>
          <p:cNvSpPr txBox="1"/>
          <p:nvPr>
            <p:ph idx="1" type="body"/>
          </p:nvPr>
        </p:nvSpPr>
        <p:spPr>
          <a:xfrm>
            <a:off x="430464" y="902369"/>
            <a:ext cx="8229600" cy="3690900"/>
          </a:xfrm>
          <a:prstGeom prst="rect">
            <a:avLst/>
          </a:prstGeom>
        </p:spPr>
        <p:txBody>
          <a:bodyPr anchorCtr="0" anchor="t" bIns="45700" lIns="91425" spcFirstLastPara="1" rIns="91425" wrap="square" tIns="45700">
            <a:normAutofit/>
          </a:bodyPr>
          <a:lstStyle/>
          <a:p>
            <a:pPr indent="-406400" lvl="0" marL="457200" rtl="0" algn="l">
              <a:spcBef>
                <a:spcPts val="360"/>
              </a:spcBef>
              <a:spcAft>
                <a:spcPts val="0"/>
              </a:spcAft>
              <a:buSzPts val="2800"/>
              <a:buFont typeface="Gill Sans"/>
              <a:buAutoNum type="arabicPeriod"/>
            </a:pPr>
            <a:r>
              <a:rPr lang="en"/>
              <a:t>Modality Integration</a:t>
            </a:r>
            <a:endParaRPr/>
          </a:p>
          <a:p>
            <a:pPr indent="-406400" lvl="0" marL="457200" rtl="0" algn="l">
              <a:spcBef>
                <a:spcPts val="360"/>
              </a:spcBef>
              <a:spcAft>
                <a:spcPts val="0"/>
              </a:spcAft>
              <a:buSzPts val="2800"/>
              <a:buFont typeface="Gill Sans"/>
              <a:buAutoNum type="arabicPeriod"/>
            </a:pPr>
            <a:r>
              <a:rPr lang="en"/>
              <a:t>Unified Architecture</a:t>
            </a:r>
            <a:endParaRPr/>
          </a:p>
          <a:p>
            <a:pPr indent="-406400" lvl="0" marL="457200" rtl="0" algn="l">
              <a:spcBef>
                <a:spcPts val="360"/>
              </a:spcBef>
              <a:spcAft>
                <a:spcPts val="0"/>
              </a:spcAft>
              <a:buSzPts val="2800"/>
              <a:buFont typeface="Gill Sans"/>
              <a:buAutoNum type="arabicPeriod"/>
            </a:pPr>
            <a:r>
              <a:rPr lang="en"/>
              <a:t>Architectural Innovations</a:t>
            </a:r>
            <a:endParaRPr/>
          </a:p>
          <a:p>
            <a:pPr indent="-406400" lvl="0" marL="457200" rtl="0" algn="l">
              <a:spcBef>
                <a:spcPts val="360"/>
              </a:spcBef>
              <a:spcAft>
                <a:spcPts val="0"/>
              </a:spcAft>
              <a:buSzPts val="2800"/>
              <a:buFont typeface="Gill Sans"/>
              <a:buAutoNum type="arabicPeriod"/>
            </a:pPr>
            <a:r>
              <a:rPr lang="en"/>
              <a:t>Performance Benchmarks</a:t>
            </a:r>
            <a:endParaRPr/>
          </a:p>
        </p:txBody>
      </p:sp>
      <p:pic>
        <p:nvPicPr>
          <p:cNvPr id="471" name="Google Shape;471;p60"/>
          <p:cNvPicPr preferRelativeResize="0"/>
          <p:nvPr/>
        </p:nvPicPr>
        <p:blipFill>
          <a:blip r:embed="rId3">
            <a:alphaModFix/>
          </a:blip>
          <a:stretch>
            <a:fillRect/>
          </a:stretch>
        </p:blipFill>
        <p:spPr>
          <a:xfrm>
            <a:off x="4734375" y="902375"/>
            <a:ext cx="4409626" cy="2920724"/>
          </a:xfrm>
          <a:prstGeom prst="rect">
            <a:avLst/>
          </a:prstGeom>
          <a:noFill/>
          <a:ln>
            <a:noFill/>
          </a:ln>
        </p:spPr>
      </p:pic>
      <p:pic>
        <p:nvPicPr>
          <p:cNvPr id="472" name="Google Shape;472;p60"/>
          <p:cNvPicPr preferRelativeResize="0"/>
          <p:nvPr/>
        </p:nvPicPr>
        <p:blipFill>
          <a:blip r:embed="rId4">
            <a:alphaModFix/>
          </a:blip>
          <a:stretch>
            <a:fillRect/>
          </a:stretch>
        </p:blipFill>
        <p:spPr>
          <a:xfrm>
            <a:off x="178775" y="2883525"/>
            <a:ext cx="2685200" cy="2194275"/>
          </a:xfrm>
          <a:prstGeom prst="rect">
            <a:avLst/>
          </a:prstGeom>
          <a:noFill/>
          <a:ln>
            <a:noFill/>
          </a:ln>
        </p:spPr>
      </p:pic>
      <p:pic>
        <p:nvPicPr>
          <p:cNvPr id="473" name="Google Shape;473;p60"/>
          <p:cNvPicPr preferRelativeResize="0"/>
          <p:nvPr/>
        </p:nvPicPr>
        <p:blipFill>
          <a:blip r:embed="rId5">
            <a:alphaModFix/>
          </a:blip>
          <a:stretch>
            <a:fillRect/>
          </a:stretch>
        </p:blipFill>
        <p:spPr>
          <a:xfrm>
            <a:off x="2952875" y="2883525"/>
            <a:ext cx="2520747" cy="219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1"/>
          <p:cNvSpPr txBox="1"/>
          <p:nvPr>
            <p:ph type="title"/>
          </p:nvPr>
        </p:nvSpPr>
        <p:spPr>
          <a:xfrm>
            <a:off x="310152" y="15485"/>
            <a:ext cx="8229600" cy="6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Attributions for Assets Used</a:t>
            </a:r>
            <a:endParaRPr/>
          </a:p>
        </p:txBody>
      </p:sp>
      <p:sp>
        <p:nvSpPr>
          <p:cNvPr id="479" name="Google Shape;479;p61"/>
          <p:cNvSpPr txBox="1"/>
          <p:nvPr>
            <p:ph idx="4294967295" type="body"/>
          </p:nvPr>
        </p:nvSpPr>
        <p:spPr>
          <a:xfrm>
            <a:off x="430464" y="902369"/>
            <a:ext cx="8229600" cy="3690900"/>
          </a:xfrm>
          <a:prstGeom prst="rect">
            <a:avLst/>
          </a:prstGeom>
        </p:spPr>
        <p:txBody>
          <a:bodyPr anchorCtr="0" anchor="t" bIns="45700" lIns="91425" spcFirstLastPara="1" rIns="91425" wrap="square" tIns="45700">
            <a:normAutofit/>
          </a:bodyPr>
          <a:lstStyle/>
          <a:p>
            <a:pPr indent="-342900" lvl="0" marL="457200" rtl="0" algn="l">
              <a:spcBef>
                <a:spcPts val="560"/>
              </a:spcBef>
              <a:spcAft>
                <a:spcPts val="0"/>
              </a:spcAft>
              <a:buSzPts val="1800"/>
              <a:buChar char="•"/>
            </a:pPr>
            <a:r>
              <a:rPr lang="en" sz="1800" u="sng">
                <a:solidFill>
                  <a:schemeClr val="hlink"/>
                </a:solidFill>
                <a:hlinkClick r:id="rId3"/>
              </a:rPr>
              <a:t>https://en.wikipedia.org/wiki/File:Van_Gogh_-_Starry_Night_-_Google_Art_Project.jpg</a:t>
            </a:r>
            <a:endParaRPr sz="1800"/>
          </a:p>
          <a:p>
            <a:pPr indent="-342900" lvl="0" marL="457200" rtl="0" algn="l">
              <a:spcBef>
                <a:spcPts val="0"/>
              </a:spcBef>
              <a:spcAft>
                <a:spcPts val="0"/>
              </a:spcAft>
              <a:buSzPts val="1800"/>
              <a:buChar char="•"/>
            </a:pPr>
            <a:r>
              <a:rPr lang="en" sz="1800" u="sng">
                <a:solidFill>
                  <a:schemeClr val="hlink"/>
                </a:solidFill>
                <a:hlinkClick r:id="rId4"/>
              </a:rPr>
              <a:t>https://artsology.com/blog/2022/09/van-gogh-and-basketball-as-imagined-by-ai/</a:t>
            </a:r>
            <a:endParaRPr sz="1800"/>
          </a:p>
          <a:p>
            <a:pPr indent="-342900" lvl="0" marL="457200" rtl="0" algn="l">
              <a:spcBef>
                <a:spcPts val="0"/>
              </a:spcBef>
              <a:spcAft>
                <a:spcPts val="0"/>
              </a:spcAft>
              <a:buSzPts val="1800"/>
              <a:buChar char="•"/>
            </a:pPr>
            <a:r>
              <a:rPr lang="en" sz="1800" u="sng">
                <a:solidFill>
                  <a:schemeClr val="hlink"/>
                </a:solidFill>
                <a:hlinkClick r:id="rId5"/>
              </a:rPr>
              <a:t>https://medium.com/@tenyks_blogger/multimodal-large-language-models-mllms-transforming-computer-vision-76d3c5dd267f</a:t>
            </a:r>
            <a:endParaRPr sz="1800"/>
          </a:p>
          <a:p>
            <a:pPr indent="-342900" lvl="0" marL="457200" rtl="0" algn="l">
              <a:spcBef>
                <a:spcPts val="0"/>
              </a:spcBef>
              <a:spcAft>
                <a:spcPts val="0"/>
              </a:spcAft>
              <a:buSzPts val="1800"/>
              <a:buChar char="•"/>
            </a:pPr>
            <a:r>
              <a:rPr lang="en" sz="1800" u="sng">
                <a:solidFill>
                  <a:schemeClr val="hlink"/>
                </a:solidFill>
                <a:hlinkClick r:id="rId6"/>
              </a:rPr>
              <a:t>https://openai.com/index/hello-gpt-4o/</a:t>
            </a:r>
            <a:endParaRPr sz="1800"/>
          </a:p>
          <a:p>
            <a:pPr indent="-342900" lvl="0" marL="457200" rtl="0" algn="l">
              <a:spcBef>
                <a:spcPts val="0"/>
              </a:spcBef>
              <a:spcAft>
                <a:spcPts val="0"/>
              </a:spcAft>
              <a:buSzPts val="1800"/>
              <a:buChar char="•"/>
            </a:pPr>
            <a:r>
              <a:rPr lang="en" sz="1800" u="sng">
                <a:solidFill>
                  <a:schemeClr val="hlink"/>
                </a:solidFill>
                <a:hlinkClick r:id="rId7"/>
              </a:rPr>
              <a:t>http://dx.doi.org/10.48550/arXiv.2411.14515</a:t>
            </a:r>
            <a:r>
              <a:rPr lang="en" sz="1800"/>
              <a:t>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idx="1" type="body"/>
          </p:nvPr>
        </p:nvSpPr>
        <p:spPr>
          <a:xfrm>
            <a:off x="465844" y="231431"/>
            <a:ext cx="8220900" cy="455700"/>
          </a:xfrm>
          <a:prstGeom prst="rect">
            <a:avLst/>
          </a:prstGeom>
        </p:spPr>
        <p:txBody>
          <a:bodyPr anchorCtr="0" anchor="ctr" bIns="45700" lIns="91425" spcFirstLastPara="1" rIns="91425" wrap="square" tIns="45700">
            <a:normAutofit lnSpcReduction="20000"/>
          </a:bodyPr>
          <a:lstStyle/>
          <a:p>
            <a:pPr indent="0" lvl="0" marL="0" rtl="0" algn="l">
              <a:spcBef>
                <a:spcPts val="560"/>
              </a:spcBef>
              <a:spcAft>
                <a:spcPts val="0"/>
              </a:spcAft>
              <a:buNone/>
            </a:pPr>
            <a:r>
              <a:rPr lang="en"/>
              <a:t>A Picture is Worth a Thousand Words</a:t>
            </a:r>
            <a:endParaRPr/>
          </a:p>
        </p:txBody>
      </p:sp>
      <p:pic>
        <p:nvPicPr>
          <p:cNvPr id="267" name="Google Shape;267;p33"/>
          <p:cNvPicPr preferRelativeResize="0"/>
          <p:nvPr/>
        </p:nvPicPr>
        <p:blipFill>
          <a:blip r:embed="rId3">
            <a:alphaModFix/>
          </a:blip>
          <a:stretch>
            <a:fillRect/>
          </a:stretch>
        </p:blipFill>
        <p:spPr>
          <a:xfrm>
            <a:off x="465850" y="1520687"/>
            <a:ext cx="3909002" cy="3095920"/>
          </a:xfrm>
          <a:prstGeom prst="rect">
            <a:avLst/>
          </a:prstGeom>
          <a:noFill/>
          <a:ln>
            <a:noFill/>
          </a:ln>
        </p:spPr>
      </p:pic>
      <p:sp>
        <p:nvSpPr>
          <p:cNvPr id="268" name="Google Shape;268;p33"/>
          <p:cNvSpPr txBox="1"/>
          <p:nvPr/>
        </p:nvSpPr>
        <p:spPr>
          <a:xfrm>
            <a:off x="4893250" y="2366641"/>
            <a:ext cx="3793500" cy="1404000"/>
          </a:xfrm>
          <a:prstGeom prst="rect">
            <a:avLst/>
          </a:prstGeom>
          <a:noFill/>
          <a:ln>
            <a:noFill/>
          </a:ln>
        </p:spPr>
        <p:txBody>
          <a:bodyPr anchorCtr="0" anchor="t" bIns="91425" lIns="91425" spcFirstLastPara="1" rIns="91425" wrap="square" tIns="91425">
            <a:noAutofit/>
          </a:bodyPr>
          <a:lstStyle/>
          <a:p>
            <a:pPr indent="-914400" lvl="0" marL="914400" rtl="0" algn="l">
              <a:spcBef>
                <a:spcPts val="0"/>
              </a:spcBef>
              <a:spcAft>
                <a:spcPts val="0"/>
              </a:spcAft>
              <a:buNone/>
            </a:pPr>
            <a:r>
              <a:rPr lang="en" sz="2800">
                <a:solidFill>
                  <a:schemeClr val="accent6"/>
                </a:solidFill>
                <a:latin typeface="Gill Sans"/>
                <a:ea typeface="Gill Sans"/>
                <a:cs typeface="Gill Sans"/>
                <a:sym typeface="Gill Sans"/>
              </a:rPr>
              <a:t>vs.     “The Starry Night” by Vincent Van Gogh</a:t>
            </a:r>
            <a:endParaRPr sz="2800">
              <a:solidFill>
                <a:schemeClr val="accent6"/>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idx="1" type="body"/>
          </p:nvPr>
        </p:nvSpPr>
        <p:spPr>
          <a:xfrm>
            <a:off x="465844" y="231431"/>
            <a:ext cx="8220900" cy="455700"/>
          </a:xfrm>
          <a:prstGeom prst="rect">
            <a:avLst/>
          </a:prstGeom>
        </p:spPr>
        <p:txBody>
          <a:bodyPr anchorCtr="0" anchor="ctr" bIns="45700" lIns="91425" spcFirstLastPara="1" rIns="91425" wrap="square" tIns="45700">
            <a:normAutofit lnSpcReduction="20000"/>
          </a:bodyPr>
          <a:lstStyle/>
          <a:p>
            <a:pPr indent="0" lvl="0" marL="0" rtl="0" algn="l">
              <a:spcBef>
                <a:spcPts val="560"/>
              </a:spcBef>
              <a:spcAft>
                <a:spcPts val="0"/>
              </a:spcAft>
              <a:buNone/>
            </a:pPr>
            <a:r>
              <a:rPr lang="en"/>
              <a:t>A Picture is Worth a Thousand Words</a:t>
            </a:r>
            <a:endParaRPr/>
          </a:p>
        </p:txBody>
      </p:sp>
      <p:pic>
        <p:nvPicPr>
          <p:cNvPr id="274" name="Google Shape;274;p34"/>
          <p:cNvPicPr preferRelativeResize="0"/>
          <p:nvPr/>
        </p:nvPicPr>
        <p:blipFill>
          <a:blip r:embed="rId3">
            <a:alphaModFix/>
          </a:blip>
          <a:stretch>
            <a:fillRect/>
          </a:stretch>
        </p:blipFill>
        <p:spPr>
          <a:xfrm>
            <a:off x="465850" y="1734153"/>
            <a:ext cx="2928026" cy="2319002"/>
          </a:xfrm>
          <a:prstGeom prst="rect">
            <a:avLst/>
          </a:prstGeom>
          <a:noFill/>
          <a:ln>
            <a:noFill/>
          </a:ln>
        </p:spPr>
      </p:pic>
      <p:pic>
        <p:nvPicPr>
          <p:cNvPr id="275" name="Google Shape;275;p34"/>
          <p:cNvPicPr preferRelativeResize="0"/>
          <p:nvPr/>
        </p:nvPicPr>
        <p:blipFill>
          <a:blip r:embed="rId4">
            <a:alphaModFix/>
          </a:blip>
          <a:stretch>
            <a:fillRect/>
          </a:stretch>
        </p:blipFill>
        <p:spPr>
          <a:xfrm>
            <a:off x="5294092" y="1734150"/>
            <a:ext cx="3392658" cy="2319000"/>
          </a:xfrm>
          <a:prstGeom prst="rect">
            <a:avLst/>
          </a:prstGeom>
          <a:noFill/>
          <a:ln>
            <a:noFill/>
          </a:ln>
        </p:spPr>
      </p:pic>
      <p:sp>
        <p:nvSpPr>
          <p:cNvPr id="276" name="Google Shape;276;p34"/>
          <p:cNvSpPr/>
          <p:nvPr/>
        </p:nvSpPr>
        <p:spPr>
          <a:xfrm>
            <a:off x="3451188" y="2665800"/>
            <a:ext cx="1785600" cy="455700"/>
          </a:xfrm>
          <a:prstGeom prst="right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Generation</a:t>
            </a:r>
            <a:endParaRPr>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idx="1" type="body"/>
          </p:nvPr>
        </p:nvSpPr>
        <p:spPr>
          <a:xfrm>
            <a:off x="465844" y="231431"/>
            <a:ext cx="8220900" cy="455700"/>
          </a:xfrm>
          <a:prstGeom prst="rect">
            <a:avLst/>
          </a:prstGeom>
        </p:spPr>
        <p:txBody>
          <a:bodyPr anchorCtr="0" anchor="ctr" bIns="45700" lIns="91425" spcFirstLastPara="1" rIns="91425" wrap="square" tIns="45700">
            <a:normAutofit lnSpcReduction="20000"/>
          </a:bodyPr>
          <a:lstStyle/>
          <a:p>
            <a:pPr indent="0" lvl="0" marL="0" rtl="0" algn="l">
              <a:spcBef>
                <a:spcPts val="560"/>
              </a:spcBef>
              <a:spcAft>
                <a:spcPts val="0"/>
              </a:spcAft>
              <a:buNone/>
            </a:pPr>
            <a:r>
              <a:rPr lang="en"/>
              <a:t>Evolution of Multimodal LLM</a:t>
            </a:r>
            <a:endParaRPr/>
          </a:p>
        </p:txBody>
      </p:sp>
      <p:pic>
        <p:nvPicPr>
          <p:cNvPr id="282" name="Google Shape;282;p35"/>
          <p:cNvPicPr preferRelativeResize="0"/>
          <p:nvPr/>
        </p:nvPicPr>
        <p:blipFill rotWithShape="1">
          <a:blip r:embed="rId3">
            <a:alphaModFix/>
          </a:blip>
          <a:srcRect b="7851" l="0" r="0" t="0"/>
          <a:stretch/>
        </p:blipFill>
        <p:spPr>
          <a:xfrm>
            <a:off x="669188" y="1096000"/>
            <a:ext cx="7805625" cy="404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idx="1" type="body"/>
          </p:nvPr>
        </p:nvSpPr>
        <p:spPr>
          <a:xfrm>
            <a:off x="465844" y="231431"/>
            <a:ext cx="8220900" cy="455700"/>
          </a:xfrm>
          <a:prstGeom prst="rect">
            <a:avLst/>
          </a:prstGeom>
        </p:spPr>
        <p:txBody>
          <a:bodyPr anchorCtr="0" anchor="ctr" bIns="45700" lIns="91425" spcFirstLastPara="1" rIns="91425" wrap="square" tIns="45700">
            <a:normAutofit lnSpcReduction="20000"/>
          </a:bodyPr>
          <a:lstStyle/>
          <a:p>
            <a:pPr indent="0" lvl="0" marL="0" rtl="0" algn="l">
              <a:spcBef>
                <a:spcPts val="560"/>
              </a:spcBef>
              <a:spcAft>
                <a:spcPts val="0"/>
              </a:spcAft>
              <a:buNone/>
            </a:pPr>
            <a:r>
              <a:rPr lang="en"/>
              <a:t>Example: GPT-4o</a:t>
            </a:r>
            <a:endParaRPr/>
          </a:p>
        </p:txBody>
      </p:sp>
      <p:pic>
        <p:nvPicPr>
          <p:cNvPr id="288" name="Google Shape;288;p36"/>
          <p:cNvPicPr preferRelativeResize="0"/>
          <p:nvPr/>
        </p:nvPicPr>
        <p:blipFill>
          <a:blip r:embed="rId3">
            <a:alphaModFix/>
          </a:blip>
          <a:stretch>
            <a:fillRect/>
          </a:stretch>
        </p:blipFill>
        <p:spPr>
          <a:xfrm>
            <a:off x="327013" y="1056075"/>
            <a:ext cx="8489977" cy="4087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idx="1" type="body"/>
          </p:nvPr>
        </p:nvSpPr>
        <p:spPr>
          <a:xfrm>
            <a:off x="465844" y="231431"/>
            <a:ext cx="8220900" cy="455700"/>
          </a:xfrm>
          <a:prstGeom prst="rect">
            <a:avLst/>
          </a:prstGeom>
        </p:spPr>
        <p:txBody>
          <a:bodyPr anchorCtr="0" anchor="ctr" bIns="45700" lIns="91425" spcFirstLastPara="1" rIns="91425" wrap="square" tIns="45700">
            <a:normAutofit lnSpcReduction="20000"/>
          </a:bodyPr>
          <a:lstStyle/>
          <a:p>
            <a:pPr indent="0" lvl="0" marL="0" rtl="0" algn="l">
              <a:spcBef>
                <a:spcPts val="560"/>
              </a:spcBef>
              <a:spcAft>
                <a:spcPts val="0"/>
              </a:spcAft>
              <a:buNone/>
            </a:pPr>
            <a:r>
              <a:rPr lang="en"/>
              <a:t>Multimodal LLM Architecture</a:t>
            </a:r>
            <a:endParaRPr/>
          </a:p>
        </p:txBody>
      </p:sp>
      <p:pic>
        <p:nvPicPr>
          <p:cNvPr id="294" name="Google Shape;294;p37"/>
          <p:cNvPicPr preferRelativeResize="0"/>
          <p:nvPr/>
        </p:nvPicPr>
        <p:blipFill rotWithShape="1">
          <a:blip r:embed="rId3">
            <a:alphaModFix/>
          </a:blip>
          <a:srcRect b="0" l="0" r="0" t="9608"/>
          <a:stretch/>
        </p:blipFill>
        <p:spPr>
          <a:xfrm>
            <a:off x="526100" y="1023325"/>
            <a:ext cx="8100375" cy="4120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idx="1" type="body"/>
          </p:nvPr>
        </p:nvSpPr>
        <p:spPr>
          <a:xfrm>
            <a:off x="465844" y="231431"/>
            <a:ext cx="8220900" cy="455700"/>
          </a:xfrm>
          <a:prstGeom prst="rect">
            <a:avLst/>
          </a:prstGeom>
        </p:spPr>
        <p:txBody>
          <a:bodyPr anchorCtr="0" anchor="ctr" bIns="45700" lIns="91425" spcFirstLastPara="1" rIns="91425" wrap="square" tIns="45700">
            <a:normAutofit lnSpcReduction="20000"/>
          </a:bodyPr>
          <a:lstStyle/>
          <a:p>
            <a:pPr indent="0" lvl="0" marL="0" rtl="0" algn="l">
              <a:spcBef>
                <a:spcPts val="560"/>
              </a:spcBef>
              <a:spcAft>
                <a:spcPts val="0"/>
              </a:spcAft>
              <a:buNone/>
            </a:pPr>
            <a:r>
              <a:rPr lang="en"/>
              <a:t>Why Optimize Vision-Language LLMs?</a:t>
            </a:r>
            <a:endParaRPr/>
          </a:p>
        </p:txBody>
      </p:sp>
      <p:pic>
        <p:nvPicPr>
          <p:cNvPr id="300" name="Google Shape;300;p38"/>
          <p:cNvPicPr preferRelativeResize="0"/>
          <p:nvPr/>
        </p:nvPicPr>
        <p:blipFill>
          <a:blip r:embed="rId3">
            <a:alphaModFix/>
          </a:blip>
          <a:stretch>
            <a:fillRect/>
          </a:stretch>
        </p:blipFill>
        <p:spPr>
          <a:xfrm>
            <a:off x="152400" y="1923406"/>
            <a:ext cx="8839200" cy="276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23">
      <a:dk1>
        <a:srgbClr val="00144D"/>
      </a:dk1>
      <a:lt1>
        <a:srgbClr val="FFFFFF"/>
      </a:lt1>
      <a:dk2>
        <a:srgbClr val="57000A"/>
      </a:dk2>
      <a:lt2>
        <a:srgbClr val="82AFD3"/>
      </a:lt2>
      <a:accent1>
        <a:srgbClr val="95001A"/>
      </a:accent1>
      <a:accent2>
        <a:srgbClr val="C0504D"/>
      </a:accent2>
      <a:accent3>
        <a:srgbClr val="045EA7"/>
      </a:accent3>
      <a:accent4>
        <a:srgbClr val="F2C100"/>
      </a:accent4>
      <a:accent5>
        <a:srgbClr val="00144D"/>
      </a:accent5>
      <a:accent6>
        <a:srgbClr val="44464B"/>
      </a:accent6>
      <a:hlink>
        <a:srgbClr val="00144D"/>
      </a:hlink>
      <a:folHlink>
        <a:srgbClr val="82AF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